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20" r:id="rId2"/>
    <p:sldId id="275" r:id="rId3"/>
    <p:sldId id="480" r:id="rId4"/>
    <p:sldId id="482" r:id="rId5"/>
    <p:sldId id="483" r:id="rId6"/>
    <p:sldId id="484" r:id="rId7"/>
    <p:sldId id="485" r:id="rId8"/>
    <p:sldId id="427" r:id="rId9"/>
    <p:sldId id="486" r:id="rId10"/>
    <p:sldId id="503" r:id="rId11"/>
    <p:sldId id="428" r:id="rId12"/>
    <p:sldId id="429" r:id="rId13"/>
    <p:sldId id="506" r:id="rId14"/>
    <p:sldId id="507" r:id="rId15"/>
    <p:sldId id="508" r:id="rId16"/>
    <p:sldId id="490" r:id="rId17"/>
    <p:sldId id="509" r:id="rId18"/>
    <p:sldId id="510" r:id="rId19"/>
    <p:sldId id="511" r:id="rId20"/>
    <p:sldId id="512" r:id="rId21"/>
    <p:sldId id="513" r:id="rId22"/>
    <p:sldId id="514" r:id="rId23"/>
    <p:sldId id="515" r:id="rId24"/>
    <p:sldId id="516" r:id="rId25"/>
    <p:sldId id="544" r:id="rId26"/>
    <p:sldId id="517" r:id="rId27"/>
    <p:sldId id="518" r:id="rId28"/>
    <p:sldId id="519" r:id="rId29"/>
    <p:sldId id="521" r:id="rId30"/>
    <p:sldId id="522" r:id="rId31"/>
    <p:sldId id="523" r:id="rId32"/>
    <p:sldId id="543" r:id="rId33"/>
    <p:sldId id="524" r:id="rId34"/>
    <p:sldId id="525" r:id="rId35"/>
    <p:sldId id="526" r:id="rId36"/>
    <p:sldId id="527" r:id="rId37"/>
    <p:sldId id="528" r:id="rId38"/>
    <p:sldId id="501" r:id="rId39"/>
    <p:sldId id="502" r:id="rId40"/>
    <p:sldId id="529" r:id="rId41"/>
    <p:sldId id="530" r:id="rId42"/>
    <p:sldId id="531" r:id="rId43"/>
    <p:sldId id="532" r:id="rId44"/>
    <p:sldId id="533" r:id="rId45"/>
    <p:sldId id="534" r:id="rId46"/>
    <p:sldId id="535" r:id="rId47"/>
    <p:sldId id="536" r:id="rId48"/>
    <p:sldId id="537" r:id="rId49"/>
    <p:sldId id="538" r:id="rId50"/>
    <p:sldId id="539" r:id="rId51"/>
    <p:sldId id="541" r:id="rId52"/>
    <p:sldId id="500" r:id="rId53"/>
    <p:sldId id="542" r:id="rId54"/>
    <p:sldId id="491" r:id="rId55"/>
    <p:sldId id="488" r:id="rId56"/>
    <p:sldId id="498" r:id="rId57"/>
    <p:sldId id="499" r:id="rId58"/>
    <p:sldId id="496" r:id="rId59"/>
    <p:sldId id="497" r:id="rId60"/>
  </p:sldIdLst>
  <p:sldSz cx="9144000" cy="6858000" type="screen4x3"/>
  <p:notesSz cx="7102475" cy="10233025"/>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AA"/>
    <a:srgbClr val="32BAEC"/>
    <a:srgbClr val="0046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1382" autoAdjust="0"/>
  </p:normalViewPr>
  <p:slideViewPr>
    <p:cSldViewPr snapToGrid="0" snapToObjects="1">
      <p:cViewPr varScale="1">
        <p:scale>
          <a:sx n="68" d="100"/>
          <a:sy n="68" d="100"/>
        </p:scale>
        <p:origin x="768" y="6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6" d="100"/>
          <a:sy n="86" d="100"/>
        </p:scale>
        <p:origin x="-2046" y="-72"/>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wmf"/><Relationship Id="rId1" Type="http://schemas.openxmlformats.org/officeDocument/2006/relationships/image" Target="../media/image69.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7739" cy="511651"/>
          </a:xfrm>
          <a:prstGeom prst="rect">
            <a:avLst/>
          </a:prstGeom>
        </p:spPr>
        <p:txBody>
          <a:bodyPr vert="horz" lIns="99057" tIns="49528" rIns="99057" bIns="49528" rtlCol="0"/>
          <a:lstStyle>
            <a:lvl1pPr algn="l">
              <a:defRPr sz="1300"/>
            </a:lvl1pPr>
          </a:lstStyle>
          <a:p>
            <a:endParaRPr lang="fr-FR"/>
          </a:p>
        </p:txBody>
      </p:sp>
      <p:sp>
        <p:nvSpPr>
          <p:cNvPr id="3" name="Espace réservé de la date 2"/>
          <p:cNvSpPr>
            <a:spLocks noGrp="1"/>
          </p:cNvSpPr>
          <p:nvPr>
            <p:ph type="dt" sz="quarter" idx="1"/>
          </p:nvPr>
        </p:nvSpPr>
        <p:spPr>
          <a:xfrm>
            <a:off x="4023092" y="0"/>
            <a:ext cx="3077739" cy="511651"/>
          </a:xfrm>
          <a:prstGeom prst="rect">
            <a:avLst/>
          </a:prstGeom>
        </p:spPr>
        <p:txBody>
          <a:bodyPr vert="horz" lIns="99057" tIns="49528" rIns="99057" bIns="49528" rtlCol="0"/>
          <a:lstStyle>
            <a:lvl1pPr algn="r">
              <a:defRPr sz="1300"/>
            </a:lvl1pPr>
          </a:lstStyle>
          <a:p>
            <a:fld id="{9BC53FA6-2BDA-467D-9652-1EF17710C1F3}" type="datetimeFigureOut">
              <a:rPr lang="fr-FR" smtClean="0"/>
              <a:t>15/01/2018</a:t>
            </a:fld>
            <a:endParaRPr lang="fr-FR"/>
          </a:p>
        </p:txBody>
      </p:sp>
      <p:sp>
        <p:nvSpPr>
          <p:cNvPr id="4" name="Espace réservé du pied de page 3"/>
          <p:cNvSpPr>
            <a:spLocks noGrp="1"/>
          </p:cNvSpPr>
          <p:nvPr>
            <p:ph type="ftr" sz="quarter" idx="2"/>
          </p:nvPr>
        </p:nvSpPr>
        <p:spPr>
          <a:xfrm>
            <a:off x="0" y="9719598"/>
            <a:ext cx="3077739" cy="511651"/>
          </a:xfrm>
          <a:prstGeom prst="rect">
            <a:avLst/>
          </a:prstGeom>
        </p:spPr>
        <p:txBody>
          <a:bodyPr vert="horz" lIns="99057" tIns="49528" rIns="99057" bIns="4952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4023092" y="9719598"/>
            <a:ext cx="3077739" cy="511651"/>
          </a:xfrm>
          <a:prstGeom prst="rect">
            <a:avLst/>
          </a:prstGeom>
        </p:spPr>
        <p:txBody>
          <a:bodyPr vert="horz" lIns="99057" tIns="49528" rIns="99057" bIns="49528" rtlCol="0" anchor="b"/>
          <a:lstStyle>
            <a:lvl1pPr algn="r">
              <a:defRPr sz="1300"/>
            </a:lvl1pPr>
          </a:lstStyle>
          <a:p>
            <a:fld id="{B0D9393F-BA45-4FC7-B5BB-17829CE9A79F}" type="slidenum">
              <a:rPr lang="fr-FR" smtClean="0"/>
              <a:t>‹N°›</a:t>
            </a:fld>
            <a:endParaRPr lang="fr-FR"/>
          </a:p>
        </p:txBody>
      </p:sp>
    </p:spTree>
    <p:extLst>
      <p:ext uri="{BB962C8B-B14F-4D97-AF65-F5344CB8AC3E}">
        <p14:creationId xmlns:p14="http://schemas.microsoft.com/office/powerpoint/2010/main" val="2796286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fr-FR"/>
          </a:p>
        </p:txBody>
      </p:sp>
      <p:sp>
        <p:nvSpPr>
          <p:cNvPr id="3" name="Espace réservé de la date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C2004A31-8B72-4BD1-856D-942E810FA485}" type="datetimeFigureOut">
              <a:rPr lang="fr-FR" smtClean="0"/>
              <a:t>15/01/2018</a:t>
            </a:fld>
            <a:endParaRPr lang="fr-FR"/>
          </a:p>
        </p:txBody>
      </p:sp>
      <p:sp>
        <p:nvSpPr>
          <p:cNvPr id="4" name="Espace réservé de l'image des diapositives 3"/>
          <p:cNvSpPr>
            <a:spLocks noGrp="1" noRot="1" noChangeAspect="1"/>
          </p:cNvSpPr>
          <p:nvPr>
            <p:ph type="sldImg" idx="2"/>
          </p:nvPr>
        </p:nvSpPr>
        <p:spPr>
          <a:xfrm>
            <a:off x="1249363" y="1279525"/>
            <a:ext cx="4603750" cy="3452813"/>
          </a:xfrm>
          <a:prstGeom prst="rect">
            <a:avLst/>
          </a:prstGeom>
          <a:noFill/>
          <a:ln w="12700">
            <a:solidFill>
              <a:prstClr val="black"/>
            </a:solidFill>
          </a:ln>
        </p:spPr>
        <p:txBody>
          <a:bodyPr vert="horz" lIns="99057" tIns="49528" rIns="99057" bIns="49528" rtlCol="0" anchor="ctr"/>
          <a:lstStyle/>
          <a:p>
            <a:endParaRPr lang="fr-FR"/>
          </a:p>
        </p:txBody>
      </p:sp>
      <p:sp>
        <p:nvSpPr>
          <p:cNvPr id="5" name="Espace réservé des commentaires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1C0D6AD5-4015-4A1D-B645-8BC1B16797A4}" type="slidenum">
              <a:rPr lang="fr-FR" smtClean="0"/>
              <a:t>‹N°›</a:t>
            </a:fld>
            <a:endParaRPr lang="fr-FR"/>
          </a:p>
        </p:txBody>
      </p:sp>
    </p:spTree>
    <p:extLst>
      <p:ext uri="{BB962C8B-B14F-4D97-AF65-F5344CB8AC3E}">
        <p14:creationId xmlns:p14="http://schemas.microsoft.com/office/powerpoint/2010/main" val="249420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C0D6AD5-4015-4A1D-B645-8BC1B16797A4}" type="slidenum">
              <a:rPr lang="fr-FR" smtClean="0"/>
              <a:t>1</a:t>
            </a:fld>
            <a:endParaRPr lang="fr-FR"/>
          </a:p>
        </p:txBody>
      </p:sp>
    </p:spTree>
    <p:extLst>
      <p:ext uri="{BB962C8B-B14F-4D97-AF65-F5344CB8AC3E}">
        <p14:creationId xmlns:p14="http://schemas.microsoft.com/office/powerpoint/2010/main" val="98789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C0D6AD5-4015-4A1D-B645-8BC1B16797A4}" type="slidenum">
              <a:rPr lang="fr-FR" smtClean="0"/>
              <a:t>2</a:t>
            </a:fld>
            <a:endParaRPr lang="fr-FR"/>
          </a:p>
        </p:txBody>
      </p:sp>
    </p:spTree>
    <p:extLst>
      <p:ext uri="{BB962C8B-B14F-4D97-AF65-F5344CB8AC3E}">
        <p14:creationId xmlns:p14="http://schemas.microsoft.com/office/powerpoint/2010/main" val="40308644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73487" y="295975"/>
            <a:ext cx="1295642" cy="673734"/>
          </a:xfrm>
          <a:prstGeom prst="rect">
            <a:avLst/>
          </a:prstGeom>
        </p:spPr>
      </p:pic>
      <p:sp>
        <p:nvSpPr>
          <p:cNvPr id="8" name="Rectangle 7"/>
          <p:cNvSpPr/>
          <p:nvPr userDrawn="1"/>
        </p:nvSpPr>
        <p:spPr>
          <a:xfrm rot="988576">
            <a:off x="789054" y="-677709"/>
            <a:ext cx="2071432" cy="8556318"/>
          </a:xfrm>
          <a:prstGeom prst="rect">
            <a:avLst/>
          </a:prstGeom>
          <a:solidFill>
            <a:srgbClr val="35BA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0" name="Picture 3" descr="\\Datadsi\datausers\bernardla\Desktop\picto ligne.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2642222" y="6220048"/>
            <a:ext cx="2091907" cy="50142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userDrawn="1"/>
        </p:nvSpPr>
        <p:spPr>
          <a:xfrm>
            <a:off x="4178595" y="1775637"/>
            <a:ext cx="4061638" cy="369332"/>
          </a:xfrm>
          <a:prstGeom prst="rect">
            <a:avLst/>
          </a:prstGeom>
          <a:noFill/>
        </p:spPr>
        <p:txBody>
          <a:bodyPr wrap="square" rtlCol="0">
            <a:spAutoFit/>
          </a:bodyPr>
          <a:lstStyle/>
          <a:p>
            <a:endParaRPr lang="fr-FR" dirty="0"/>
          </a:p>
        </p:txBody>
      </p:sp>
      <p:sp>
        <p:nvSpPr>
          <p:cNvPr id="13" name="Espace réservé du titre 1"/>
          <p:cNvSpPr>
            <a:spLocks noGrp="1"/>
          </p:cNvSpPr>
          <p:nvPr>
            <p:ph type="title"/>
          </p:nvPr>
        </p:nvSpPr>
        <p:spPr>
          <a:xfrm>
            <a:off x="4031321" y="1775636"/>
            <a:ext cx="4537808" cy="2626243"/>
          </a:xfrm>
          <a:prstGeom prst="rect">
            <a:avLst/>
          </a:prstGeom>
        </p:spPr>
        <p:txBody>
          <a:bodyPr vert="horz" lIns="91440" tIns="45720" rIns="91440" bIns="45720" rtlCol="0" anchor="ctr">
            <a:normAutofit/>
          </a:bodyPr>
          <a:lstStyle>
            <a:lvl1pPr>
              <a:defRPr>
                <a:solidFill>
                  <a:srgbClr val="0060AA"/>
                </a:solidFill>
              </a:defRPr>
            </a:lvl1pPr>
          </a:lstStyle>
          <a:p>
            <a:r>
              <a:rPr lang="fr-FR" dirty="0" smtClean="0"/>
              <a:t>Cliquez et modifiez le titre</a:t>
            </a:r>
            <a:endParaRPr lang="fr-FR" dirty="0"/>
          </a:p>
        </p:txBody>
      </p:sp>
      <p:sp>
        <p:nvSpPr>
          <p:cNvPr id="6" name="Espace réservé du texte 5"/>
          <p:cNvSpPr>
            <a:spLocks noGrp="1"/>
          </p:cNvSpPr>
          <p:nvPr>
            <p:ph type="body" sz="quarter" idx="11" hasCustomPrompt="1"/>
          </p:nvPr>
        </p:nvSpPr>
        <p:spPr>
          <a:xfrm>
            <a:off x="4483100" y="6412615"/>
            <a:ext cx="3275031" cy="308418"/>
          </a:xfrm>
        </p:spPr>
        <p:txBody>
          <a:bodyPr>
            <a:normAutofit/>
          </a:bodyPr>
          <a:lstStyle>
            <a:lvl1pPr marL="0" indent="0" algn="ctr">
              <a:buNone/>
              <a:defRPr sz="1200">
                <a:solidFill>
                  <a:schemeClr val="tx1">
                    <a:lumMod val="50000"/>
                    <a:lumOff val="50000"/>
                  </a:schemeClr>
                </a:solidFill>
              </a:defRPr>
            </a:lvl1pPr>
          </a:lstStyle>
          <a:p>
            <a:pPr lvl="0"/>
            <a:r>
              <a:rPr lang="fr-FR" dirty="0" smtClean="0"/>
              <a:t>G. Hénaff – Fatigue of </a:t>
            </a:r>
            <a:r>
              <a:rPr lang="fr-FR" dirty="0" err="1" smtClean="0"/>
              <a:t>Materials</a:t>
            </a:r>
            <a:r>
              <a:rPr lang="fr-FR" dirty="0" smtClean="0"/>
              <a:t> &amp; </a:t>
            </a:r>
            <a:r>
              <a:rPr lang="fr-FR" dirty="0" err="1" smtClean="0"/>
              <a:t>STructures</a:t>
            </a:r>
            <a:endParaRPr lang="fr-FR" dirty="0"/>
          </a:p>
        </p:txBody>
      </p:sp>
      <p:sp>
        <p:nvSpPr>
          <p:cNvPr id="17" name="Espace réservé du texte 16"/>
          <p:cNvSpPr>
            <a:spLocks noGrp="1"/>
          </p:cNvSpPr>
          <p:nvPr>
            <p:ph type="body" sz="quarter" idx="12" hasCustomPrompt="1"/>
          </p:nvPr>
        </p:nvSpPr>
        <p:spPr>
          <a:xfrm>
            <a:off x="7511921" y="6412615"/>
            <a:ext cx="1265237" cy="307975"/>
          </a:xfrm>
        </p:spPr>
        <p:txBody>
          <a:bodyPr>
            <a:noAutofit/>
          </a:bodyPr>
          <a:lstStyle>
            <a:lvl1pPr marL="0" indent="0" algn="ctr">
              <a:buNone/>
              <a:defRPr sz="1200">
                <a:solidFill>
                  <a:schemeClr val="tx1">
                    <a:lumMod val="50000"/>
                    <a:lumOff val="50000"/>
                  </a:schemeClr>
                </a:solidFill>
              </a:defRPr>
            </a:lvl1pPr>
          </a:lstStyle>
          <a:p>
            <a:pPr lvl="0"/>
            <a:r>
              <a:rPr lang="fr-FR" dirty="0" smtClean="0"/>
              <a:t>Date</a:t>
            </a:r>
            <a:endParaRPr lang="fr-FR" dirty="0"/>
          </a:p>
        </p:txBody>
      </p:sp>
    </p:spTree>
    <p:extLst>
      <p:ext uri="{BB962C8B-B14F-4D97-AF65-F5344CB8AC3E}">
        <p14:creationId xmlns:p14="http://schemas.microsoft.com/office/powerpoint/2010/main" val="41243078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11" name="Rectangle 10"/>
          <p:cNvSpPr/>
          <p:nvPr userDrawn="1"/>
        </p:nvSpPr>
        <p:spPr>
          <a:xfrm rot="988576">
            <a:off x="-1049089" y="-1288950"/>
            <a:ext cx="2071432" cy="7931260"/>
          </a:xfrm>
          <a:prstGeom prst="rect">
            <a:avLst/>
          </a:prstGeom>
          <a:solidFill>
            <a:srgbClr val="35BA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73487" y="295975"/>
            <a:ext cx="1295642" cy="673734"/>
          </a:xfrm>
          <a:prstGeom prst="rect">
            <a:avLst/>
          </a:prstGeom>
        </p:spPr>
      </p:pic>
      <p:pic>
        <p:nvPicPr>
          <p:cNvPr id="9" name="Picture 3" descr="\\Datadsi\datausers\bernardla\Desktop\picto ligne.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4409867" y="6464620"/>
            <a:ext cx="1136173" cy="272339"/>
          </a:xfrm>
          <a:prstGeom prst="rect">
            <a:avLst/>
          </a:prstGeom>
          <a:noFill/>
          <a:extLst>
            <a:ext uri="{909E8E84-426E-40DD-AFC4-6F175D3DCCD1}">
              <a14:hiddenFill xmlns:a14="http://schemas.microsoft.com/office/drawing/2010/main">
                <a:solidFill>
                  <a:srgbClr val="FFFFFF"/>
                </a:solidFill>
              </a14:hiddenFill>
            </a:ext>
          </a:extLst>
        </p:spPr>
      </p:pic>
      <p:sp>
        <p:nvSpPr>
          <p:cNvPr id="15" name="Espace réservé du titre 1"/>
          <p:cNvSpPr>
            <a:spLocks noGrp="1"/>
          </p:cNvSpPr>
          <p:nvPr>
            <p:ph type="title"/>
          </p:nvPr>
        </p:nvSpPr>
        <p:spPr>
          <a:xfrm>
            <a:off x="2104539" y="358038"/>
            <a:ext cx="4899228" cy="776178"/>
          </a:xfrm>
          <a:prstGeom prst="rect">
            <a:avLst/>
          </a:prstGeom>
        </p:spPr>
        <p:txBody>
          <a:bodyPr vert="horz" lIns="91440" tIns="45720" rIns="91440" bIns="45720" rtlCol="0" anchor="ctr">
            <a:normAutofit/>
          </a:bodyPr>
          <a:lstStyle>
            <a:lvl1pPr algn="ctr">
              <a:defRPr sz="2800">
                <a:solidFill>
                  <a:srgbClr val="0060AA"/>
                </a:solidFill>
              </a:defRPr>
            </a:lvl1pPr>
          </a:lstStyle>
          <a:p>
            <a:r>
              <a:rPr lang="fr-FR" dirty="0" smtClean="0"/>
              <a:t>Cliquez et modifiez le titre</a:t>
            </a:r>
            <a:endParaRPr lang="fr-FR" dirty="0"/>
          </a:p>
        </p:txBody>
      </p:sp>
      <p:sp>
        <p:nvSpPr>
          <p:cNvPr id="3" name="Espace réservé du texte 2"/>
          <p:cNvSpPr>
            <a:spLocks noGrp="1"/>
          </p:cNvSpPr>
          <p:nvPr>
            <p:ph type="body" sz="quarter" idx="10" hasCustomPrompt="1"/>
          </p:nvPr>
        </p:nvSpPr>
        <p:spPr>
          <a:xfrm>
            <a:off x="5710238" y="6464620"/>
            <a:ext cx="1563249" cy="272339"/>
          </a:xfrm>
        </p:spPr>
        <p:txBody>
          <a:bodyPr>
            <a:noAutofit/>
          </a:bodyPr>
          <a:lstStyle>
            <a:lvl1pPr marL="0" indent="0" algn="ctr">
              <a:buNone/>
              <a:defRPr sz="1000" baseline="0">
                <a:solidFill>
                  <a:schemeClr val="tx1">
                    <a:lumMod val="50000"/>
                    <a:lumOff val="50000"/>
                  </a:schemeClr>
                </a:solidFill>
              </a:defRPr>
            </a:lvl1pPr>
          </a:lstStyle>
          <a:p>
            <a:pPr lvl="0"/>
            <a:r>
              <a:rPr lang="fr-FR" dirty="0" smtClean="0"/>
              <a:t>Titre du document</a:t>
            </a:r>
            <a:endParaRPr lang="fr-FR" dirty="0"/>
          </a:p>
        </p:txBody>
      </p:sp>
      <p:sp>
        <p:nvSpPr>
          <p:cNvPr id="5" name="Espace réservé du texte 4"/>
          <p:cNvSpPr>
            <a:spLocks noGrp="1"/>
          </p:cNvSpPr>
          <p:nvPr>
            <p:ph type="body" sz="quarter" idx="11" hasCustomPrompt="1"/>
          </p:nvPr>
        </p:nvSpPr>
        <p:spPr>
          <a:xfrm>
            <a:off x="7373620" y="6460217"/>
            <a:ext cx="1095375" cy="273050"/>
          </a:xfrm>
        </p:spPr>
        <p:txBody>
          <a:bodyPr>
            <a:noAutofit/>
          </a:bodyPr>
          <a:lstStyle>
            <a:lvl1pPr marL="0" indent="0" algn="ctr">
              <a:buNone/>
              <a:defRPr sz="1000">
                <a:solidFill>
                  <a:schemeClr val="tx1">
                    <a:lumMod val="50000"/>
                    <a:lumOff val="50000"/>
                  </a:schemeClr>
                </a:solidFill>
              </a:defRPr>
            </a:lvl1pPr>
          </a:lstStyle>
          <a:p>
            <a:pPr lvl="0"/>
            <a:r>
              <a:rPr lang="fr-FR" dirty="0" smtClean="0"/>
              <a:t>Date</a:t>
            </a:r>
            <a:endParaRPr lang="fr-FR" dirty="0"/>
          </a:p>
        </p:txBody>
      </p:sp>
    </p:spTree>
    <p:extLst>
      <p:ext uri="{BB962C8B-B14F-4D97-AF65-F5344CB8AC3E}">
        <p14:creationId xmlns:p14="http://schemas.microsoft.com/office/powerpoint/2010/main" val="17533328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73487" y="295975"/>
            <a:ext cx="1295642" cy="673734"/>
          </a:xfrm>
          <a:prstGeom prst="rect">
            <a:avLst/>
          </a:prstGeom>
        </p:spPr>
      </p:pic>
      <p:sp>
        <p:nvSpPr>
          <p:cNvPr id="9" name="Rectangle 8"/>
          <p:cNvSpPr/>
          <p:nvPr userDrawn="1"/>
        </p:nvSpPr>
        <p:spPr>
          <a:xfrm rot="988576">
            <a:off x="-1649621" y="-868774"/>
            <a:ext cx="2071432" cy="4500307"/>
          </a:xfrm>
          <a:prstGeom prst="rect">
            <a:avLst/>
          </a:prstGeom>
          <a:solidFill>
            <a:srgbClr val="35BAE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14" name="Picture 3" descr="\\Datadsi\datausers\bernardla\Desktop\picto ligne.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4409867" y="6464620"/>
            <a:ext cx="1136173" cy="27233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itre 1"/>
          <p:cNvSpPr>
            <a:spLocks noGrp="1"/>
          </p:cNvSpPr>
          <p:nvPr>
            <p:ph type="title"/>
          </p:nvPr>
        </p:nvSpPr>
        <p:spPr>
          <a:xfrm>
            <a:off x="1679237" y="358038"/>
            <a:ext cx="4899228" cy="776178"/>
          </a:xfrm>
          <a:prstGeom prst="rect">
            <a:avLst/>
          </a:prstGeom>
        </p:spPr>
        <p:txBody>
          <a:bodyPr vert="horz" lIns="91440" tIns="45720" rIns="91440" bIns="45720" rtlCol="0" anchor="ctr">
            <a:normAutofit/>
          </a:bodyPr>
          <a:lstStyle>
            <a:lvl1pPr algn="ctr">
              <a:defRPr sz="2800">
                <a:solidFill>
                  <a:srgbClr val="0060AA"/>
                </a:solidFill>
              </a:defRPr>
            </a:lvl1pPr>
          </a:lstStyle>
          <a:p>
            <a:r>
              <a:rPr lang="fr-FR" dirty="0" smtClean="0"/>
              <a:t>Cliquez et modifiez le titre</a:t>
            </a:r>
            <a:endParaRPr lang="fr-FR" dirty="0"/>
          </a:p>
        </p:txBody>
      </p:sp>
      <p:sp>
        <p:nvSpPr>
          <p:cNvPr id="12" name="Espace réservé du texte 2"/>
          <p:cNvSpPr>
            <a:spLocks noGrp="1"/>
          </p:cNvSpPr>
          <p:nvPr>
            <p:ph type="body" sz="quarter" idx="10" hasCustomPrompt="1"/>
          </p:nvPr>
        </p:nvSpPr>
        <p:spPr>
          <a:xfrm>
            <a:off x="5710238" y="6464620"/>
            <a:ext cx="1563249" cy="272339"/>
          </a:xfrm>
        </p:spPr>
        <p:txBody>
          <a:bodyPr>
            <a:noAutofit/>
          </a:bodyPr>
          <a:lstStyle>
            <a:lvl1pPr marL="0" indent="0" algn="ctr">
              <a:buNone/>
              <a:defRPr sz="1000" baseline="0">
                <a:solidFill>
                  <a:schemeClr val="tx1">
                    <a:lumMod val="50000"/>
                    <a:lumOff val="50000"/>
                  </a:schemeClr>
                </a:solidFill>
              </a:defRPr>
            </a:lvl1pPr>
          </a:lstStyle>
          <a:p>
            <a:pPr lvl="0"/>
            <a:r>
              <a:rPr lang="fr-FR" dirty="0" smtClean="0"/>
              <a:t>Titre du document</a:t>
            </a:r>
            <a:endParaRPr lang="fr-FR" dirty="0"/>
          </a:p>
        </p:txBody>
      </p:sp>
      <p:sp>
        <p:nvSpPr>
          <p:cNvPr id="13" name="Espace réservé du texte 4"/>
          <p:cNvSpPr>
            <a:spLocks noGrp="1"/>
          </p:cNvSpPr>
          <p:nvPr>
            <p:ph type="body" sz="quarter" idx="11" hasCustomPrompt="1"/>
          </p:nvPr>
        </p:nvSpPr>
        <p:spPr>
          <a:xfrm>
            <a:off x="7373620" y="6460217"/>
            <a:ext cx="1095375" cy="273050"/>
          </a:xfrm>
        </p:spPr>
        <p:txBody>
          <a:bodyPr>
            <a:noAutofit/>
          </a:bodyPr>
          <a:lstStyle>
            <a:lvl1pPr marL="0" indent="0" algn="ctr">
              <a:buNone/>
              <a:defRPr sz="1000">
                <a:solidFill>
                  <a:schemeClr val="tx1">
                    <a:lumMod val="50000"/>
                    <a:lumOff val="50000"/>
                  </a:schemeClr>
                </a:solidFill>
              </a:defRPr>
            </a:lvl1pPr>
          </a:lstStyle>
          <a:p>
            <a:pPr lvl="0"/>
            <a:r>
              <a:rPr lang="fr-FR" dirty="0" smtClean="0"/>
              <a:t>Date</a:t>
            </a:r>
            <a:endParaRPr lang="fr-FR" dirty="0"/>
          </a:p>
        </p:txBody>
      </p:sp>
    </p:spTree>
    <p:extLst>
      <p:ext uri="{BB962C8B-B14F-4D97-AF65-F5344CB8AC3E}">
        <p14:creationId xmlns:p14="http://schemas.microsoft.com/office/powerpoint/2010/main" val="20536310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73487" y="295975"/>
            <a:ext cx="1295642" cy="673734"/>
          </a:xfrm>
          <a:prstGeom prst="rect">
            <a:avLst/>
          </a:prstGeom>
        </p:spPr>
      </p:pic>
      <p:sp>
        <p:nvSpPr>
          <p:cNvPr id="7" name="Espace réservé du texte 2"/>
          <p:cNvSpPr>
            <a:spLocks noGrp="1"/>
          </p:cNvSpPr>
          <p:nvPr>
            <p:ph type="body" sz="quarter" idx="10" hasCustomPrompt="1"/>
          </p:nvPr>
        </p:nvSpPr>
        <p:spPr>
          <a:xfrm>
            <a:off x="3317912" y="6460217"/>
            <a:ext cx="1563249" cy="272339"/>
          </a:xfrm>
        </p:spPr>
        <p:txBody>
          <a:bodyPr>
            <a:noAutofit/>
          </a:bodyPr>
          <a:lstStyle>
            <a:lvl1pPr marL="0" indent="0" algn="ctr">
              <a:buNone/>
              <a:defRPr sz="1000" baseline="0">
                <a:solidFill>
                  <a:schemeClr val="tx1">
                    <a:lumMod val="50000"/>
                    <a:lumOff val="50000"/>
                  </a:schemeClr>
                </a:solidFill>
              </a:defRPr>
            </a:lvl1pPr>
          </a:lstStyle>
          <a:p>
            <a:pPr lvl="0"/>
            <a:r>
              <a:rPr lang="fr-FR" dirty="0" smtClean="0"/>
              <a:t>Titre du document</a:t>
            </a:r>
            <a:endParaRPr lang="fr-FR" dirty="0"/>
          </a:p>
        </p:txBody>
      </p:sp>
      <p:sp>
        <p:nvSpPr>
          <p:cNvPr id="8" name="Espace réservé du texte 4"/>
          <p:cNvSpPr>
            <a:spLocks noGrp="1"/>
          </p:cNvSpPr>
          <p:nvPr>
            <p:ph type="body" sz="quarter" idx="11" hasCustomPrompt="1"/>
          </p:nvPr>
        </p:nvSpPr>
        <p:spPr>
          <a:xfrm>
            <a:off x="4981294" y="6455814"/>
            <a:ext cx="1095375" cy="273050"/>
          </a:xfrm>
        </p:spPr>
        <p:txBody>
          <a:bodyPr>
            <a:noAutofit/>
          </a:bodyPr>
          <a:lstStyle>
            <a:lvl1pPr marL="0" indent="0" algn="ctr">
              <a:buNone/>
              <a:defRPr sz="1000">
                <a:solidFill>
                  <a:schemeClr val="tx1">
                    <a:lumMod val="50000"/>
                    <a:lumOff val="50000"/>
                  </a:schemeClr>
                </a:solidFill>
              </a:defRPr>
            </a:lvl1pPr>
          </a:lstStyle>
          <a:p>
            <a:pPr lvl="0"/>
            <a:r>
              <a:rPr lang="fr-FR" dirty="0" smtClean="0"/>
              <a:t>Date</a:t>
            </a:r>
            <a:endParaRPr lang="fr-FR" dirty="0"/>
          </a:p>
        </p:txBody>
      </p:sp>
    </p:spTree>
    <p:extLst>
      <p:ext uri="{BB962C8B-B14F-4D97-AF65-F5344CB8AC3E}">
        <p14:creationId xmlns:p14="http://schemas.microsoft.com/office/powerpoint/2010/main" val="12898558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722313" y="3339353"/>
            <a:ext cx="7772400" cy="192741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smtClean="0"/>
              <a:t>Modifiez les styles du texte du masque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058" y="5860927"/>
            <a:ext cx="1295642" cy="673734"/>
          </a:xfrm>
          <a:prstGeom prst="rect">
            <a:avLst/>
          </a:prstGeom>
        </p:spPr>
      </p:pic>
      <p:pic>
        <p:nvPicPr>
          <p:cNvPr id="8" name="Image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9051" y="0"/>
            <a:ext cx="9186863" cy="2209802"/>
          </a:xfrm>
          <a:prstGeom prst="rect">
            <a:avLst/>
          </a:prstGeom>
        </p:spPr>
      </p:pic>
      <p:sp>
        <p:nvSpPr>
          <p:cNvPr id="9" name="Rectangle 2"/>
          <p:cNvSpPr>
            <a:spLocks/>
          </p:cNvSpPr>
          <p:nvPr userDrawn="1"/>
        </p:nvSpPr>
        <p:spPr bwMode="auto">
          <a:xfrm rot="10800000" flipH="1">
            <a:off x="-19050" y="1328737"/>
            <a:ext cx="9186863" cy="881063"/>
          </a:xfrm>
          <a:prstGeom prst="rect">
            <a:avLst/>
          </a:prstGeom>
          <a:solidFill>
            <a:srgbClr val="006FAE">
              <a:alpha val="84999"/>
            </a:srgbClr>
          </a:solidFill>
          <a:ln>
            <a:noFill/>
          </a:ln>
          <a:extLst/>
        </p:spPr>
        <p:txBody>
          <a:bodyPr lIns="0" tIns="0" rIns="0" bIns="0"/>
          <a:lstStyle/>
          <a:p>
            <a:endParaRPr lang="en-US">
              <a:solidFill>
                <a:srgbClr val="35BAEC"/>
              </a:solidFill>
            </a:endParaRPr>
          </a:p>
        </p:txBody>
      </p:sp>
      <p:sp>
        <p:nvSpPr>
          <p:cNvPr id="2" name="Titre 1"/>
          <p:cNvSpPr>
            <a:spLocks noGrp="1"/>
          </p:cNvSpPr>
          <p:nvPr>
            <p:ph type="title" hasCustomPrompt="1"/>
          </p:nvPr>
        </p:nvSpPr>
        <p:spPr>
          <a:xfrm>
            <a:off x="722313" y="1425582"/>
            <a:ext cx="7772400" cy="1362075"/>
          </a:xfrm>
        </p:spPr>
        <p:txBody>
          <a:bodyPr anchor="t"/>
          <a:lstStyle>
            <a:lvl1pPr algn="l">
              <a:defRPr sz="4000" b="1" cap="all">
                <a:solidFill>
                  <a:schemeClr val="bg1"/>
                </a:solidFill>
              </a:defRPr>
            </a:lvl1pPr>
          </a:lstStyle>
          <a:p>
            <a:r>
              <a:rPr lang="fr-FR" dirty="0" smtClean="0"/>
              <a:t>TITRE</a:t>
            </a:r>
            <a:endParaRPr lang="fr-FR" dirty="0"/>
          </a:p>
        </p:txBody>
      </p:sp>
      <p:sp>
        <p:nvSpPr>
          <p:cNvPr id="13" name="Espace réservé du texte 2"/>
          <p:cNvSpPr>
            <a:spLocks noGrp="1"/>
          </p:cNvSpPr>
          <p:nvPr>
            <p:ph type="body" sz="quarter" idx="10" hasCustomPrompt="1"/>
          </p:nvPr>
        </p:nvSpPr>
        <p:spPr>
          <a:xfrm>
            <a:off x="4597400" y="6534661"/>
            <a:ext cx="2676087" cy="202298"/>
          </a:xfrm>
        </p:spPr>
        <p:txBody>
          <a:bodyPr>
            <a:noAutofit/>
          </a:bodyPr>
          <a:lstStyle>
            <a:lvl1pPr marL="0" indent="0" algn="ctr">
              <a:buNone/>
              <a:defRPr sz="1000" baseline="0">
                <a:solidFill>
                  <a:schemeClr val="tx1">
                    <a:lumMod val="50000"/>
                    <a:lumOff val="50000"/>
                  </a:schemeClr>
                </a:solidFill>
              </a:defRPr>
            </a:lvl1pPr>
          </a:lstStyle>
          <a:p>
            <a:pPr lvl="0"/>
            <a:r>
              <a:rPr lang="fr-FR" dirty="0" smtClean="0"/>
              <a:t>G. Hénaff – Fatigue of </a:t>
            </a:r>
            <a:r>
              <a:rPr lang="fr-FR" dirty="0" err="1" smtClean="0"/>
              <a:t>Materials</a:t>
            </a:r>
            <a:r>
              <a:rPr lang="fr-FR" dirty="0" smtClean="0"/>
              <a:t> &amp; </a:t>
            </a:r>
            <a:r>
              <a:rPr lang="fr-FR" dirty="0" err="1" smtClean="0"/>
              <a:t>STructures</a:t>
            </a:r>
            <a:endParaRPr lang="fr-FR" dirty="0"/>
          </a:p>
        </p:txBody>
      </p:sp>
      <p:sp>
        <p:nvSpPr>
          <p:cNvPr id="14" name="Espace réservé du texte 4"/>
          <p:cNvSpPr>
            <a:spLocks noGrp="1"/>
          </p:cNvSpPr>
          <p:nvPr>
            <p:ph type="body" sz="quarter" idx="11" hasCustomPrompt="1"/>
          </p:nvPr>
        </p:nvSpPr>
        <p:spPr>
          <a:xfrm>
            <a:off x="7373620" y="6460217"/>
            <a:ext cx="1095375" cy="273050"/>
          </a:xfrm>
        </p:spPr>
        <p:txBody>
          <a:bodyPr>
            <a:noAutofit/>
          </a:bodyPr>
          <a:lstStyle>
            <a:lvl1pPr marL="0" indent="0" algn="ctr">
              <a:buNone/>
              <a:defRPr sz="1000">
                <a:solidFill>
                  <a:schemeClr val="tx1">
                    <a:lumMod val="50000"/>
                    <a:lumOff val="50000"/>
                  </a:schemeClr>
                </a:solidFill>
              </a:defRPr>
            </a:lvl1pPr>
          </a:lstStyle>
          <a:p>
            <a:pPr lvl="0"/>
            <a:r>
              <a:rPr lang="fr-FR" dirty="0" smtClean="0"/>
              <a:t>Date</a:t>
            </a:r>
            <a:endParaRPr lang="fr-FR" dirty="0"/>
          </a:p>
        </p:txBody>
      </p:sp>
    </p:spTree>
    <p:extLst>
      <p:ext uri="{BB962C8B-B14F-4D97-AF65-F5344CB8AC3E}">
        <p14:creationId xmlns:p14="http://schemas.microsoft.com/office/powerpoint/2010/main" val="23338342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r>
              <a:rPr lang="fr-FR" smtClean="0"/>
              <a:t>G. Hénaff – 2016</a:t>
            </a:r>
            <a:endParaRPr lang="en-GB" dirty="0"/>
          </a:p>
        </p:txBody>
      </p:sp>
      <p:sp>
        <p:nvSpPr>
          <p:cNvPr id="6" name="ZoneTexte 5"/>
          <p:cNvSpPr txBox="1"/>
          <p:nvPr userDrawn="1"/>
        </p:nvSpPr>
        <p:spPr>
          <a:xfrm>
            <a:off x="8117413" y="6276975"/>
            <a:ext cx="482824" cy="307777"/>
          </a:xfrm>
          <a:prstGeom prst="rect">
            <a:avLst/>
          </a:prstGeom>
          <a:noFill/>
        </p:spPr>
        <p:txBody>
          <a:bodyPr wrap="none" rtlCol="0">
            <a:spAutoFit/>
          </a:bodyPr>
          <a:lstStyle/>
          <a:p>
            <a:fld id="{9068AC7C-7C44-4535-ACCB-81E1A03C2B0F}" type="slidenum">
              <a:rPr lang="fr-FR" sz="1400" smtClean="0">
                <a:solidFill>
                  <a:schemeClr val="bg1">
                    <a:lumMod val="50000"/>
                  </a:schemeClr>
                </a:solidFill>
              </a:rPr>
              <a:t>‹N°›</a:t>
            </a:fld>
            <a:endParaRPr lang="fr-FR" sz="1400" dirty="0">
              <a:solidFill>
                <a:schemeClr val="bg1">
                  <a:lumMod val="50000"/>
                </a:schemeClr>
              </a:solidFill>
            </a:endParaRPr>
          </a:p>
        </p:txBody>
      </p:sp>
    </p:spTree>
    <p:extLst>
      <p:ext uri="{BB962C8B-B14F-4D97-AF65-F5344CB8AC3E}">
        <p14:creationId xmlns:p14="http://schemas.microsoft.com/office/powerpoint/2010/main" val="23333620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r>
              <a:rPr lang="fr-FR" smtClean="0"/>
              <a:t>G. Hénaff – 2016</a:t>
            </a:r>
            <a:endParaRPr lang="en-GB" dirty="0"/>
          </a:p>
        </p:txBody>
      </p:sp>
      <p:sp>
        <p:nvSpPr>
          <p:cNvPr id="4" name="Rectangle 5"/>
          <p:cNvSpPr>
            <a:spLocks noGrp="1" noChangeArrowheads="1"/>
          </p:cNvSpPr>
          <p:nvPr>
            <p:ph type="ftr" sz="quarter" idx="11"/>
          </p:nvPr>
        </p:nvSpPr>
        <p:spPr>
          <a:ln/>
        </p:spPr>
        <p:txBody>
          <a:bodyPr/>
          <a:lstStyle>
            <a:lvl1pPr>
              <a:defRPr/>
            </a:lvl1pPr>
          </a:lstStyle>
          <a:p>
            <a:pPr>
              <a:defRPr/>
            </a:pPr>
            <a:r>
              <a:rPr lang="en-GB" smtClean="0"/>
              <a:t>6</a:t>
            </a:r>
            <a:endParaRPr lang="en-GB" dirty="0"/>
          </a:p>
        </p:txBody>
      </p:sp>
    </p:spTree>
    <p:extLst>
      <p:ext uri="{BB962C8B-B14F-4D97-AF65-F5344CB8AC3E}">
        <p14:creationId xmlns:p14="http://schemas.microsoft.com/office/powerpoint/2010/main" val="8884904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2_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Tree>
    <p:extLst>
      <p:ext uri="{BB962C8B-B14F-4D97-AF65-F5344CB8AC3E}">
        <p14:creationId xmlns:p14="http://schemas.microsoft.com/office/powerpoint/2010/main" val="1530077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smtClean="0"/>
              <a:t>G. Hénaff – 2016</a:t>
            </a:r>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smtClean="0"/>
              <a:t>6</a:t>
            </a:r>
            <a:endParaRPr lang="fr-FR"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14D5AF-26A9-5048-9DEE-27480EDE922C}" type="slidenum">
              <a:rPr lang="fr-FR" smtClean="0"/>
              <a:t>‹N°›</a:t>
            </a:fld>
            <a:endParaRPr lang="fr-FR"/>
          </a:p>
        </p:txBody>
      </p:sp>
    </p:spTree>
    <p:extLst>
      <p:ext uri="{BB962C8B-B14F-4D97-AF65-F5344CB8AC3E}">
        <p14:creationId xmlns:p14="http://schemas.microsoft.com/office/powerpoint/2010/main" val="19580607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7" r:id="rId3"/>
    <p:sldLayoutId id="2147483661" r:id="rId4"/>
    <p:sldLayoutId id="2147483651" r:id="rId5"/>
    <p:sldLayoutId id="2147483663" r:id="rId6"/>
    <p:sldLayoutId id="2147483666" r:id="rId7"/>
    <p:sldLayoutId id="2147483669" r:id="rId8"/>
  </p:sldLayoutIdLst>
  <p:timing>
    <p:tnLst>
      <p:par>
        <p:cTn id="1" dur="indefinite" restart="never" nodeType="tmRoot"/>
      </p:par>
    </p:tnLst>
  </p:timing>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5.jpe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0.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3.emf"/><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5.png"/><Relationship Id="rId5" Type="http://schemas.openxmlformats.org/officeDocument/2006/relationships/oleObject" Target="../embeddings/oleObject4.bin"/><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59.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56.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58.png"/><Relationship Id="rId4" Type="http://schemas.openxmlformats.org/officeDocument/2006/relationships/image" Target="../media/image55.wmf"/><Relationship Id="rId9"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file:///C:\ARBEIT\ENSEIGN\ENSEIGNEMENT\cours%20Fat\fatigue.exe" TargetMode="External"/><Relationship Id="rId2" Type="http://schemas.openxmlformats.org/officeDocument/2006/relationships/slideLayout" Target="../slideLayouts/slideLayout6.xml"/><Relationship Id="rId1" Type="http://schemas.openxmlformats.org/officeDocument/2006/relationships/video" Target="file:///C:\ARBEIT\ENSEIGN\ENSEIGNEMENT\cours%20Fat\SLIDES\media\flexrot.AVI" TargetMode="Externa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6.xml"/><Relationship Id="rId1" Type="http://schemas.openxmlformats.org/officeDocument/2006/relationships/video" Target="file:///C:\Users\henaffgt\Documents\ARBEIT\ENSEIGN\ENSEIGNEMENT\cours%20Fat\SLIDES\media\FACIESRUPTURE.AVI"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70.wmf"/><Relationship Id="rId5" Type="http://schemas.openxmlformats.org/officeDocument/2006/relationships/oleObject" Target="../embeddings/oleObject11.bin"/><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74.png"/><Relationship Id="rId5" Type="http://schemas.openxmlformats.org/officeDocument/2006/relationships/oleObject" Target="../embeddings/oleObject14.bin"/><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Layout" Target="../slideLayouts/slideLayout6.xml"/><Relationship Id="rId7" Type="http://schemas.openxmlformats.org/officeDocument/2006/relationships/image" Target="../media/image78.png"/><Relationship Id="rId2" Type="http://schemas.openxmlformats.org/officeDocument/2006/relationships/video" Target="file:///C:\ARBEIT\ENSEIGN\ENSEIGNEMENT\cours%20Fat\SLIDES\media\PSB.AVI" TargetMode="External"/><Relationship Id="rId1" Type="http://schemas.openxmlformats.org/officeDocument/2006/relationships/vmlDrawing" Target="../drawings/vmlDrawing7.vml"/><Relationship Id="rId6" Type="http://schemas.openxmlformats.org/officeDocument/2006/relationships/hyperlink" Target="../../fatigue.exe" TargetMode="External"/><Relationship Id="rId5" Type="http://schemas.openxmlformats.org/officeDocument/2006/relationships/image" Target="../media/image77.wmf"/><Relationship Id="rId4" Type="http://schemas.openxmlformats.org/officeDocument/2006/relationships/oleObject" Target="../embeddings/oleObject15.bin"/></Relationships>
</file>

<file path=ppt/slides/_rels/slide45.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82.wmf"/><Relationship Id="rId5" Type="http://schemas.openxmlformats.org/officeDocument/2006/relationships/oleObject" Target="../embeddings/oleObject17.bin"/><Relationship Id="rId4" Type="http://schemas.openxmlformats.org/officeDocument/2006/relationships/image" Target="../media/image8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89.wmf"/><Relationship Id="rId5" Type="http://schemas.openxmlformats.org/officeDocument/2006/relationships/oleObject" Target="../embeddings/oleObject19.bin"/><Relationship Id="rId4" Type="http://schemas.openxmlformats.org/officeDocument/2006/relationships/image" Target="../media/image88.wmf"/></Relationships>
</file>

<file path=ppt/slides/_rels/slide5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6.xml"/><Relationship Id="rId4" Type="http://schemas.openxmlformats.org/officeDocument/2006/relationships/image" Target="../media/image94.jpeg"/></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idx="1"/>
          </p:nvPr>
        </p:nvSpPr>
        <p:spPr/>
        <p:txBody>
          <a:bodyPr/>
          <a:lstStyle/>
          <a:p>
            <a:endParaRPr lang="fr-FR"/>
          </a:p>
        </p:txBody>
      </p:sp>
      <p:sp>
        <p:nvSpPr>
          <p:cNvPr id="6" name="Titre 5"/>
          <p:cNvSpPr>
            <a:spLocks noGrp="1"/>
          </p:cNvSpPr>
          <p:nvPr>
            <p:ph type="title"/>
          </p:nvPr>
        </p:nvSpPr>
        <p:spPr/>
        <p:txBody>
          <a:bodyPr>
            <a:normAutofit/>
          </a:bodyPr>
          <a:lstStyle/>
          <a:p>
            <a:r>
              <a:rPr lang="fr-FR" sz="3600" dirty="0" smtClean="0"/>
              <a:t>FATIGUE OF MATERIALS &amp; STRUCTURES</a:t>
            </a:r>
            <a:endParaRPr lang="fr-FR" sz="3600" dirty="0"/>
          </a:p>
        </p:txBody>
      </p:sp>
      <p:sp>
        <p:nvSpPr>
          <p:cNvPr id="8" name="Espace réservé du texte 7"/>
          <p:cNvSpPr>
            <a:spLocks noGrp="1"/>
          </p:cNvSpPr>
          <p:nvPr>
            <p:ph type="body" sz="quarter" idx="10"/>
          </p:nvPr>
        </p:nvSpPr>
        <p:spPr/>
        <p:txBody>
          <a:bodyPr/>
          <a:lstStyle/>
          <a:p>
            <a:r>
              <a:rPr lang="fr-FR" dirty="0" smtClean="0"/>
              <a:t>G. Hénaff</a:t>
            </a:r>
            <a:endParaRPr lang="fr-FR" dirty="0"/>
          </a:p>
        </p:txBody>
      </p:sp>
      <p:sp>
        <p:nvSpPr>
          <p:cNvPr id="9" name="Espace réservé du texte 8"/>
          <p:cNvSpPr>
            <a:spLocks noGrp="1"/>
          </p:cNvSpPr>
          <p:nvPr>
            <p:ph type="body" sz="quarter" idx="11"/>
          </p:nvPr>
        </p:nvSpPr>
        <p:spPr/>
        <p:txBody>
          <a:bodyPr/>
          <a:lstStyle/>
          <a:p>
            <a:fld id="{A0EEDFE1-87E8-4879-B1FB-0DD055AB1AFA}" type="slidenum">
              <a:rPr lang="fr-FR" smtClean="0"/>
              <a:t>1</a:t>
            </a:fld>
            <a:endParaRPr lang="fr-FR" dirty="0"/>
          </a:p>
        </p:txBody>
      </p:sp>
    </p:spTree>
    <p:extLst>
      <p:ext uri="{BB962C8B-B14F-4D97-AF65-F5344CB8AC3E}">
        <p14:creationId xmlns:p14="http://schemas.microsoft.com/office/powerpoint/2010/main" val="4082302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5613"/>
            <a:ext cx="8229600" cy="1143000"/>
          </a:xfrm>
        </p:spPr>
        <p:txBody>
          <a:bodyPr/>
          <a:lstStyle/>
          <a:p>
            <a:r>
              <a:rPr lang="fr-FR" dirty="0" err="1"/>
              <a:t>Historic</a:t>
            </a:r>
            <a:r>
              <a:rPr lang="fr-FR" dirty="0"/>
              <a:t> </a:t>
            </a:r>
            <a:r>
              <a:rPr lang="fr-FR" dirty="0" err="1"/>
              <a:t>Timeline</a:t>
            </a:r>
            <a:endParaRPr lang="fr-FR" dirty="0"/>
          </a:p>
        </p:txBody>
      </p:sp>
      <p:sp>
        <p:nvSpPr>
          <p:cNvPr id="3" name="Espace réservé du contenu 2"/>
          <p:cNvSpPr>
            <a:spLocks noGrp="1"/>
          </p:cNvSpPr>
          <p:nvPr>
            <p:ph idx="1"/>
          </p:nvPr>
        </p:nvSpPr>
        <p:spPr/>
        <p:txBody>
          <a:bodyPr>
            <a:normAutofit fontScale="62500" lnSpcReduction="20000"/>
          </a:bodyPr>
          <a:lstStyle/>
          <a:p>
            <a:r>
              <a:rPr lang="en-US" dirty="0"/>
              <a:t>Mr. </a:t>
            </a:r>
            <a:r>
              <a:rPr lang="en-US" dirty="0" err="1"/>
              <a:t>Marcoux</a:t>
            </a:r>
            <a:r>
              <a:rPr lang="en-US" dirty="0"/>
              <a:t> then remarks that "well-made axles, with good quality irons, fail after having provided a course of 60 to 80 thousand kilometers, because small cracks are formed below the flange of the spindles, It is difficult to recognize without heating the iron of the spindles: if these cracks, which have a small depth when they are formed, remain undetected, the axles fail at this point when they penetrate from 10 to 15 millimeters in the section of the spindle. ".</a:t>
            </a:r>
            <a:endParaRPr lang="fr-FR" dirty="0"/>
          </a:p>
          <a:p>
            <a:r>
              <a:rPr lang="en-US" dirty="0"/>
              <a:t>He then gives his explanation of the phenomenon: "I think that these cracks are formed after a long use, that they are occasioned by the vibrations of the axles, and that this effect occurs in a manner analogous to what happens when one breaks a wire by bending it several times in opposite directions. If a wire is subjected only to very slight inflections over a great length, it cannot be broken: it is the effect which vibrations must produce on the body of the axle. But if the wire is tightened in a vice and subjected to several inflections in opposite directions, the iron extends on one side, discharges from the other, and the wire breaks close to the vice, as the axles break at the flange of the spindles. "</a:t>
            </a:r>
            <a:endParaRPr lang="fr-FR" dirty="0"/>
          </a:p>
          <a:p>
            <a:pPr marL="0" indent="0">
              <a:buNone/>
            </a:pP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Tree>
    <p:extLst>
      <p:ext uri="{BB962C8B-B14F-4D97-AF65-F5344CB8AC3E}">
        <p14:creationId xmlns:p14="http://schemas.microsoft.com/office/powerpoint/2010/main" val="189092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30071" y="28978"/>
            <a:ext cx="8229600" cy="1143000"/>
          </a:xfrm>
        </p:spPr>
        <p:txBody>
          <a:bodyPr/>
          <a:lstStyle/>
          <a:p>
            <a:r>
              <a:rPr lang="fr-FR" dirty="0" err="1"/>
              <a:t>Historic</a:t>
            </a:r>
            <a:r>
              <a:rPr lang="fr-FR" dirty="0"/>
              <a:t> </a:t>
            </a:r>
            <a:r>
              <a:rPr lang="fr-FR" dirty="0" err="1"/>
              <a:t>Timeline</a:t>
            </a:r>
            <a:endParaRPr lang="fr-FR" dirty="0" smtClean="0"/>
          </a:p>
        </p:txBody>
      </p:sp>
      <p:pic>
        <p:nvPicPr>
          <p:cNvPr id="9219"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90500" y="4598774"/>
            <a:ext cx="3617225" cy="2135399"/>
          </a:xfrm>
        </p:spPr>
      </p:pic>
      <p:graphicFrame>
        <p:nvGraphicFramePr>
          <p:cNvPr id="9220" name="Object 5"/>
          <p:cNvGraphicFramePr>
            <a:graphicFrameLocks noChangeAspect="1"/>
          </p:cNvGraphicFramePr>
          <p:nvPr>
            <p:extLst>
              <p:ext uri="{D42A27DB-BD31-4B8C-83A1-F6EECF244321}">
                <p14:modId xmlns:p14="http://schemas.microsoft.com/office/powerpoint/2010/main" val="983852466"/>
              </p:ext>
            </p:extLst>
          </p:nvPr>
        </p:nvGraphicFramePr>
        <p:xfrm>
          <a:off x="5626977" y="3643041"/>
          <a:ext cx="2206838" cy="2784533"/>
        </p:xfrm>
        <a:graphic>
          <a:graphicData uri="http://schemas.openxmlformats.org/presentationml/2006/ole">
            <mc:AlternateContent xmlns:mc="http://schemas.openxmlformats.org/markup-compatibility/2006">
              <mc:Choice xmlns:v="urn:schemas-microsoft-com:vml" Requires="v">
                <p:oleObj spid="_x0000_s3155" name="Document" r:id="rId4" imgW="1772412" imgH="2196084" progId="Word.Document.8">
                  <p:embed/>
                </p:oleObj>
              </mc:Choice>
              <mc:Fallback>
                <p:oleObj name="Document" r:id="rId4" imgW="1772412" imgH="2196084"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977" y="3643041"/>
                        <a:ext cx="2206838" cy="2784533"/>
                      </a:xfrm>
                      <a:prstGeom prst="rect">
                        <a:avLst/>
                      </a:prstGeom>
                      <a:noFill/>
                      <a:ln>
                        <a:noFill/>
                      </a:ln>
                      <a:effectLst/>
                      <a:extLst/>
                    </p:spPr>
                  </p:pic>
                </p:oleObj>
              </mc:Fallback>
            </mc:AlternateContent>
          </a:graphicData>
        </a:graphic>
      </p:graphicFrame>
      <p:pic>
        <p:nvPicPr>
          <p:cNvPr id="9221" name="Picture 7" descr="frac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046094"/>
            <a:ext cx="4676775"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88" y="848743"/>
            <a:ext cx="40005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3" name="Rectangle 9"/>
          <p:cNvSpPr>
            <a:spLocks noChangeArrowheads="1"/>
          </p:cNvSpPr>
          <p:nvPr/>
        </p:nvSpPr>
        <p:spPr bwMode="auto">
          <a:xfrm>
            <a:off x="4191000" y="973465"/>
            <a:ext cx="470852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just">
              <a:spcBef>
                <a:spcPct val="0"/>
              </a:spcBef>
              <a:spcAft>
                <a:spcPct val="0"/>
              </a:spcAft>
            </a:pPr>
            <a:r>
              <a:rPr lang="en-US" sz="2000" b="0" dirty="0">
                <a:solidFill>
                  <a:schemeClr val="tx1"/>
                </a:solidFill>
                <a:latin typeface="+mn-lt"/>
              </a:rPr>
              <a:t>On October 19, 1875, the </a:t>
            </a:r>
            <a:r>
              <a:rPr lang="en-US" sz="2000" b="0" dirty="0" err="1">
                <a:solidFill>
                  <a:schemeClr val="tx1"/>
                </a:solidFill>
                <a:latin typeface="+mn-lt"/>
              </a:rPr>
              <a:t>Amstetten</a:t>
            </a:r>
            <a:r>
              <a:rPr lang="en-US" sz="2000" b="0" dirty="0">
                <a:solidFill>
                  <a:schemeClr val="tx1"/>
                </a:solidFill>
                <a:latin typeface="+mn-lt"/>
              </a:rPr>
              <a:t> locomotive serving the line Salzburg-Linz derailed: the cause of the accident was the fatigue ruin of a running gear. It was </a:t>
            </a:r>
            <a:r>
              <a:rPr lang="en-US" sz="2000" b="0" dirty="0" smtClean="0">
                <a:solidFill>
                  <a:schemeClr val="tx1"/>
                </a:solidFill>
                <a:latin typeface="+mn-lt"/>
              </a:rPr>
              <a:t>unknown at that time that </a:t>
            </a:r>
            <a:r>
              <a:rPr lang="en-US" sz="2000" b="0" dirty="0">
                <a:solidFill>
                  <a:schemeClr val="tx1"/>
                </a:solidFill>
                <a:latin typeface="+mn-lt"/>
              </a:rPr>
              <a:t>the cyclic </a:t>
            </a:r>
            <a:r>
              <a:rPr lang="en-US" sz="2000" b="0" dirty="0" smtClean="0">
                <a:solidFill>
                  <a:schemeClr val="tx1"/>
                </a:solidFill>
                <a:latin typeface="+mn-lt"/>
              </a:rPr>
              <a:t>failure load </a:t>
            </a:r>
            <a:r>
              <a:rPr lang="en-US" sz="2000" b="0" dirty="0">
                <a:solidFill>
                  <a:schemeClr val="tx1"/>
                </a:solidFill>
                <a:latin typeface="+mn-lt"/>
              </a:rPr>
              <a:t>of a material is less than its static </a:t>
            </a:r>
            <a:r>
              <a:rPr lang="en-US" sz="2000" b="0" dirty="0" smtClean="0">
                <a:solidFill>
                  <a:schemeClr val="tx1"/>
                </a:solidFill>
                <a:latin typeface="+mn-lt"/>
              </a:rPr>
              <a:t>failure load</a:t>
            </a:r>
            <a:r>
              <a:rPr lang="en-US" sz="2000" b="0" dirty="0">
                <a:solidFill>
                  <a:schemeClr val="tx1"/>
                </a:solidFill>
                <a:latin typeface="+mn-lt"/>
              </a:rPr>
              <a:t>: it was up to August </a:t>
            </a:r>
            <a:r>
              <a:rPr lang="en-US" sz="2000" b="0" dirty="0" err="1">
                <a:solidFill>
                  <a:schemeClr val="tx1"/>
                </a:solidFill>
                <a:latin typeface="+mn-lt"/>
              </a:rPr>
              <a:t>Wöhler</a:t>
            </a:r>
            <a:r>
              <a:rPr lang="en-US" sz="2000" b="0" dirty="0">
                <a:solidFill>
                  <a:schemeClr val="tx1"/>
                </a:solidFill>
                <a:latin typeface="+mn-lt"/>
              </a:rPr>
              <a:t> to bring this fact to light.</a:t>
            </a:r>
            <a:endParaRPr lang="fr-FR" sz="2000" dirty="0">
              <a:solidFill>
                <a:schemeClr val="tx1"/>
              </a:solidFill>
              <a:latin typeface="+mn-lt"/>
            </a:endParaRPr>
          </a:p>
        </p:txBody>
      </p:sp>
    </p:spTree>
    <p:extLst>
      <p:ext uri="{BB962C8B-B14F-4D97-AF65-F5344CB8AC3E}">
        <p14:creationId xmlns:p14="http://schemas.microsoft.com/office/powerpoint/2010/main" val="1091479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re 1"/>
          <p:cNvSpPr>
            <a:spLocks noGrp="1"/>
          </p:cNvSpPr>
          <p:nvPr>
            <p:ph type="title"/>
          </p:nvPr>
        </p:nvSpPr>
        <p:spPr>
          <a:xfrm>
            <a:off x="457200" y="-48528"/>
            <a:ext cx="8229600" cy="1143000"/>
          </a:xfrm>
        </p:spPr>
        <p:txBody>
          <a:bodyPr/>
          <a:lstStyle/>
          <a:p>
            <a:r>
              <a:rPr lang="fr-FR" dirty="0" err="1" smtClean="0"/>
              <a:t>Historic</a:t>
            </a:r>
            <a:r>
              <a:rPr lang="fr-FR" dirty="0" smtClean="0"/>
              <a:t> </a:t>
            </a:r>
            <a:r>
              <a:rPr lang="fr-FR" dirty="0" err="1" smtClean="0"/>
              <a:t>Timeline</a:t>
            </a:r>
            <a:endParaRPr lang="fr-FR" dirty="0" smtClean="0"/>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987" y="1674813"/>
            <a:ext cx="4595813"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025" y="2906713"/>
            <a:ext cx="2478088" cy="358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275" y="1674813"/>
            <a:ext cx="84772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p:cNvSpPr/>
          <p:nvPr/>
        </p:nvSpPr>
        <p:spPr>
          <a:xfrm>
            <a:off x="457200" y="1094472"/>
            <a:ext cx="5189538" cy="646331"/>
          </a:xfrm>
          <a:prstGeom prst="rect">
            <a:avLst/>
          </a:prstGeom>
        </p:spPr>
        <p:txBody>
          <a:bodyPr>
            <a:spAutoFit/>
          </a:bodyPr>
          <a:lstStyle/>
          <a:p>
            <a:pPr>
              <a:defRPr/>
            </a:pPr>
            <a:r>
              <a:rPr lang="fr-FR" dirty="0">
                <a:latin typeface="+mn-lt"/>
              </a:rPr>
              <a:t>Armand Considère </a:t>
            </a:r>
            <a:r>
              <a:rPr lang="fr-FR" dirty="0" smtClean="0">
                <a:latin typeface="+mn-lt"/>
              </a:rPr>
              <a:t>in « Annales </a:t>
            </a:r>
            <a:r>
              <a:rPr lang="fr-FR" dirty="0">
                <a:latin typeface="+mn-lt"/>
              </a:rPr>
              <a:t>des Ponts et Chaussées 1885 Semestre </a:t>
            </a:r>
            <a:r>
              <a:rPr lang="fr-FR" dirty="0" smtClean="0">
                <a:latin typeface="+mn-lt"/>
              </a:rPr>
              <a:t>1 ».</a:t>
            </a:r>
            <a:endParaRPr lang="fr-FR" dirty="0">
              <a:latin typeface="+mn-lt"/>
            </a:endParaRPr>
          </a:p>
        </p:txBody>
      </p:sp>
    </p:spTree>
    <p:extLst>
      <p:ext uri="{BB962C8B-B14F-4D97-AF65-F5344CB8AC3E}">
        <p14:creationId xmlns:p14="http://schemas.microsoft.com/office/powerpoint/2010/main" val="3660217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369"/>
            <a:ext cx="8229600" cy="1143000"/>
          </a:xfrm>
        </p:spPr>
        <p:txBody>
          <a:bodyPr/>
          <a:lstStyle/>
          <a:p>
            <a:r>
              <a:rPr lang="fr-FR" dirty="0" err="1"/>
              <a:t>Historic</a:t>
            </a:r>
            <a:r>
              <a:rPr lang="fr-FR" dirty="0"/>
              <a:t> </a:t>
            </a:r>
            <a:r>
              <a:rPr lang="fr-FR" dirty="0" err="1"/>
              <a:t>Timeline</a:t>
            </a:r>
            <a:r>
              <a:rPr lang="fr-FR" dirty="0"/>
              <a:t> : « No </a:t>
            </a:r>
            <a:r>
              <a:rPr lang="fr-FR" dirty="0" err="1"/>
              <a:t>Highway</a:t>
            </a:r>
            <a:r>
              <a:rPr lang="fr-FR" dirty="0"/>
              <a: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7" name="Picture 1037" descr="a7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147" y="3919538"/>
            <a:ext cx="19018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38" descr="Nohi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0" y="3981450"/>
            <a:ext cx="3268663"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p:cNvPicPr>
            <a:picLocks noChangeAspect="1"/>
          </p:cNvPicPr>
          <p:nvPr/>
        </p:nvPicPr>
        <p:blipFill>
          <a:blip r:embed="rId5"/>
          <a:stretch>
            <a:fillRect/>
          </a:stretch>
        </p:blipFill>
        <p:spPr>
          <a:xfrm>
            <a:off x="3117270" y="1152370"/>
            <a:ext cx="5414766" cy="2627440"/>
          </a:xfrm>
          <a:prstGeom prst="rect">
            <a:avLst/>
          </a:prstGeom>
        </p:spPr>
      </p:pic>
      <p:graphicFrame>
        <p:nvGraphicFramePr>
          <p:cNvPr id="9" name="Object 6"/>
          <p:cNvGraphicFramePr>
            <a:graphicFrameLocks noChangeAspect="1"/>
          </p:cNvGraphicFramePr>
          <p:nvPr>
            <p:extLst>
              <p:ext uri="{D42A27DB-BD31-4B8C-83A1-F6EECF244321}">
                <p14:modId xmlns:p14="http://schemas.microsoft.com/office/powerpoint/2010/main" val="4073115782"/>
              </p:ext>
            </p:extLst>
          </p:nvPr>
        </p:nvGraphicFramePr>
        <p:xfrm>
          <a:off x="1089025" y="985343"/>
          <a:ext cx="1572636" cy="2701134"/>
        </p:xfrm>
        <a:graphic>
          <a:graphicData uri="http://schemas.openxmlformats.org/presentationml/2006/ole">
            <mc:AlternateContent xmlns:mc="http://schemas.openxmlformats.org/markup-compatibility/2006">
              <mc:Choice xmlns:v="urn:schemas-microsoft-com:vml" Requires="v">
                <p:oleObj spid="_x0000_s20496" name="Document" r:id="rId6" imgW="1181880" imgH="2819520" progId="Word.Document.8">
                  <p:embed/>
                </p:oleObj>
              </mc:Choice>
              <mc:Fallback>
                <p:oleObj name="Document" r:id="rId6" imgW="1181880" imgH="281952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025" y="985343"/>
                        <a:ext cx="1572636" cy="27011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102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lstStyle/>
          <a:p>
            <a:r>
              <a:rPr lang="fr-FR" dirty="0" err="1"/>
              <a:t>Comet</a:t>
            </a:r>
            <a:r>
              <a:rPr lang="fr-FR" dirty="0"/>
              <a:t> crashes</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aphicFrame>
        <p:nvGraphicFramePr>
          <p:cNvPr id="5" name="Object 3"/>
          <p:cNvGraphicFramePr>
            <a:graphicFrameLocks noChangeAspect="1"/>
          </p:cNvGraphicFramePr>
          <p:nvPr>
            <p:extLst>
              <p:ext uri="{D42A27DB-BD31-4B8C-83A1-F6EECF244321}">
                <p14:modId xmlns:p14="http://schemas.microsoft.com/office/powerpoint/2010/main" val="160736694"/>
              </p:ext>
            </p:extLst>
          </p:nvPr>
        </p:nvGraphicFramePr>
        <p:xfrm>
          <a:off x="3059373" y="3985099"/>
          <a:ext cx="3708135" cy="2736376"/>
        </p:xfrm>
        <a:graphic>
          <a:graphicData uri="http://schemas.openxmlformats.org/presentationml/2006/ole">
            <mc:AlternateContent xmlns:mc="http://schemas.openxmlformats.org/markup-compatibility/2006">
              <mc:Choice xmlns:v="urn:schemas-microsoft-com:vml" Requires="v">
                <p:oleObj spid="_x0000_s15440" name="Image Photo Editor" r:id="rId3" imgW="4761905" imgH="3514286" progId="MSPhotoEd.3">
                  <p:embed/>
                </p:oleObj>
              </mc:Choice>
              <mc:Fallback>
                <p:oleObj name="Image Photo Editor" r:id="rId3" imgW="4761905" imgH="351428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373" y="3985099"/>
                        <a:ext cx="3708135" cy="2736376"/>
                      </a:xfrm>
                      <a:prstGeom prst="rect">
                        <a:avLst/>
                      </a:prstGeom>
                      <a:noFill/>
                      <a:ln>
                        <a:noFill/>
                      </a:ln>
                      <a:effectLs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4123094741"/>
              </p:ext>
            </p:extLst>
          </p:nvPr>
        </p:nvGraphicFramePr>
        <p:xfrm>
          <a:off x="239830" y="840891"/>
          <a:ext cx="4351503" cy="2984943"/>
        </p:xfrm>
        <a:graphic>
          <a:graphicData uri="http://schemas.openxmlformats.org/presentationml/2006/ole">
            <mc:AlternateContent xmlns:mc="http://schemas.openxmlformats.org/markup-compatibility/2006">
              <mc:Choice xmlns:v="urn:schemas-microsoft-com:vml" Requires="v">
                <p:oleObj spid="_x0000_s15441" name="Image Photo Editor" r:id="rId5" imgW="4761905" imgH="3266667" progId="MSPhotoEd.3">
                  <p:embed/>
                </p:oleObj>
              </mc:Choice>
              <mc:Fallback>
                <p:oleObj name="Image Photo Editor" r:id="rId5" imgW="4761905" imgH="3266667"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830" y="840891"/>
                        <a:ext cx="4351503" cy="2984943"/>
                      </a:xfrm>
                      <a:prstGeom prst="rect">
                        <a:avLst/>
                      </a:prstGeom>
                      <a:noFill/>
                      <a:ln>
                        <a:noFill/>
                      </a:ln>
                      <a:effectLst/>
                      <a:extLst/>
                    </p:spPr>
                  </p:pic>
                </p:oleObj>
              </mc:Fallback>
            </mc:AlternateContent>
          </a:graphicData>
        </a:graphic>
      </p:graphicFrame>
      <p:sp>
        <p:nvSpPr>
          <p:cNvPr id="7" name="Text Box 5"/>
          <p:cNvSpPr txBox="1">
            <a:spLocks noChangeArrowheads="1"/>
          </p:cNvSpPr>
          <p:nvPr/>
        </p:nvSpPr>
        <p:spPr bwMode="auto">
          <a:xfrm>
            <a:off x="4800600" y="1143000"/>
            <a:ext cx="4343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400" b="0" dirty="0" smtClean="0">
                <a:solidFill>
                  <a:schemeClr val="tx1"/>
                </a:solidFill>
                <a:latin typeface="+mn-lt"/>
                <a:sym typeface="Monotype Sorts" pitchFamily="2" charset="2"/>
              </a:rPr>
              <a:t>1954 </a:t>
            </a:r>
            <a:r>
              <a:rPr lang="fr-FR" sz="2400" b="0" dirty="0">
                <a:solidFill>
                  <a:schemeClr val="tx1"/>
                </a:solidFill>
                <a:latin typeface="+mn-lt"/>
                <a:sym typeface="Monotype Sorts" pitchFamily="2" charset="2"/>
              </a:rPr>
              <a:t>: </a:t>
            </a:r>
            <a:r>
              <a:rPr lang="fr-FR" sz="2400" b="0" dirty="0" err="1" smtClean="0">
                <a:solidFill>
                  <a:schemeClr val="tx1"/>
                </a:solidFill>
                <a:latin typeface="+mn-lt"/>
                <a:sym typeface="Monotype Sorts" pitchFamily="2" charset="2"/>
              </a:rPr>
              <a:t>series</a:t>
            </a:r>
            <a:r>
              <a:rPr lang="fr-FR" sz="2400" b="0" dirty="0" smtClean="0">
                <a:solidFill>
                  <a:schemeClr val="tx1"/>
                </a:solidFill>
                <a:latin typeface="+mn-lt"/>
                <a:sym typeface="Monotype Sorts" pitchFamily="2" charset="2"/>
              </a:rPr>
              <a:t> of crashes on </a:t>
            </a:r>
            <a:r>
              <a:rPr lang="fr-FR" sz="2400" b="0" dirty="0" err="1" smtClean="0">
                <a:solidFill>
                  <a:schemeClr val="tx1"/>
                </a:solidFill>
                <a:latin typeface="+mn-lt"/>
                <a:sym typeface="Monotype Sorts" pitchFamily="2" charset="2"/>
              </a:rPr>
              <a:t>Comet</a:t>
            </a:r>
            <a:r>
              <a:rPr lang="fr-FR" sz="2400" b="0" dirty="0" smtClean="0">
                <a:solidFill>
                  <a:schemeClr val="tx1"/>
                </a:solidFill>
                <a:latin typeface="+mn-lt"/>
                <a:sym typeface="Monotype Sorts" pitchFamily="2" charset="2"/>
              </a:rPr>
              <a:t> I </a:t>
            </a:r>
            <a:r>
              <a:rPr lang="fr-FR" sz="2400" b="0" dirty="0" err="1" smtClean="0">
                <a:solidFill>
                  <a:schemeClr val="tx1"/>
                </a:solidFill>
                <a:latin typeface="+mn-lt"/>
                <a:sym typeface="Monotype Sorts" pitchFamily="2" charset="2"/>
              </a:rPr>
              <a:t>aircrafts</a:t>
            </a:r>
            <a:r>
              <a:rPr lang="fr-FR" sz="2400" b="0" dirty="0" smtClean="0">
                <a:solidFill>
                  <a:schemeClr val="tx1"/>
                </a:solidFill>
                <a:latin typeface="+mn-lt"/>
                <a:sym typeface="Monotype Sorts" pitchFamily="2" charset="2"/>
              </a:rPr>
              <a:t> </a:t>
            </a:r>
            <a:r>
              <a:rPr lang="fr-FR" sz="2400" b="0" dirty="0">
                <a:solidFill>
                  <a:schemeClr val="tx1"/>
                </a:solidFill>
                <a:latin typeface="+mn-lt"/>
                <a:sym typeface="Monotype Sorts" pitchFamily="2" charset="2"/>
              </a:rPr>
              <a:t>de crash sur les appareils </a:t>
            </a:r>
            <a:r>
              <a:rPr lang="fr-FR" sz="2400" b="0" dirty="0" err="1">
                <a:solidFill>
                  <a:schemeClr val="tx1"/>
                </a:solidFill>
                <a:latin typeface="+mn-lt"/>
                <a:sym typeface="Monotype Sorts" pitchFamily="2" charset="2"/>
              </a:rPr>
              <a:t>Comet</a:t>
            </a:r>
            <a:r>
              <a:rPr lang="fr-FR" sz="2400" b="0" dirty="0">
                <a:solidFill>
                  <a:schemeClr val="tx1"/>
                </a:solidFill>
                <a:latin typeface="+mn-lt"/>
                <a:sym typeface="Monotype Sorts" pitchFamily="2" charset="2"/>
              </a:rPr>
              <a:t> I.</a:t>
            </a:r>
          </a:p>
          <a:p>
            <a:pPr algn="l">
              <a:spcBef>
                <a:spcPct val="0"/>
              </a:spcBef>
              <a:spcAft>
                <a:spcPct val="0"/>
              </a:spcAft>
            </a:pPr>
            <a:r>
              <a:rPr lang="fr-FR" sz="2400" b="0" dirty="0">
                <a:solidFill>
                  <a:schemeClr val="tx1"/>
                </a:solidFill>
                <a:latin typeface="+mn-lt"/>
              </a:rPr>
              <a:t> 2 </a:t>
            </a:r>
            <a:r>
              <a:rPr lang="fr-FR" sz="2400" b="0" dirty="0" smtClean="0">
                <a:solidFill>
                  <a:schemeClr val="tx1"/>
                </a:solidFill>
                <a:latin typeface="+mn-lt"/>
              </a:rPr>
              <a:t>cases </a:t>
            </a:r>
            <a:r>
              <a:rPr lang="fr-FR" sz="2400" b="0" dirty="0" smtClean="0">
                <a:solidFill>
                  <a:schemeClr val="tx1"/>
                </a:solidFill>
                <a:latin typeface="Arial" panose="020B0604020202020204" pitchFamily="34" charset="0"/>
                <a:cs typeface="Arial" panose="020B0604020202020204" pitchFamily="34" charset="0"/>
              </a:rPr>
              <a:t>→</a:t>
            </a:r>
            <a:r>
              <a:rPr lang="fr-FR" sz="2400" b="0" dirty="0" smtClean="0">
                <a:solidFill>
                  <a:schemeClr val="tx1"/>
                </a:solidFill>
                <a:latin typeface="+mn-lt"/>
              </a:rPr>
              <a:t> </a:t>
            </a:r>
            <a:r>
              <a:rPr lang="fr-FR" sz="2400" b="0" dirty="0" err="1" smtClean="0">
                <a:solidFill>
                  <a:schemeClr val="tx1"/>
                </a:solidFill>
                <a:latin typeface="+mn-lt"/>
              </a:rPr>
              <a:t>failure</a:t>
            </a:r>
            <a:r>
              <a:rPr lang="fr-FR" sz="2400" b="0" dirty="0" smtClean="0">
                <a:solidFill>
                  <a:schemeClr val="tx1"/>
                </a:solidFill>
                <a:latin typeface="+mn-lt"/>
              </a:rPr>
              <a:t> due to </a:t>
            </a:r>
            <a:r>
              <a:rPr lang="fr-FR" sz="2400" b="0" dirty="0" err="1" smtClean="0">
                <a:solidFill>
                  <a:schemeClr val="tx1"/>
                </a:solidFill>
                <a:latin typeface="+mn-lt"/>
              </a:rPr>
              <a:t>metal</a:t>
            </a:r>
            <a:r>
              <a:rPr lang="fr-FR" sz="2400" b="0" dirty="0" smtClean="0">
                <a:solidFill>
                  <a:schemeClr val="tx1"/>
                </a:solidFill>
                <a:latin typeface="+mn-lt"/>
              </a:rPr>
              <a:t> fatigue</a:t>
            </a:r>
            <a:endParaRPr lang="fr-FR" sz="2400" b="0" dirty="0">
              <a:solidFill>
                <a:schemeClr val="tx1"/>
              </a:solidFill>
              <a:latin typeface="+mn-lt"/>
            </a:endParaRPr>
          </a:p>
        </p:txBody>
      </p:sp>
    </p:spTree>
    <p:extLst>
      <p:ext uri="{BB962C8B-B14F-4D97-AF65-F5344CB8AC3E}">
        <p14:creationId xmlns:p14="http://schemas.microsoft.com/office/powerpoint/2010/main" val="3840114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normAutofit fontScale="90000"/>
          </a:bodyPr>
          <a:lstStyle/>
          <a:p>
            <a:r>
              <a:rPr lang="fr-FR" dirty="0" err="1"/>
              <a:t>Japan</a:t>
            </a:r>
            <a:r>
              <a:rPr lang="fr-FR" dirty="0"/>
              <a:t> Airlines 123,  Boeing 747 (520 </a:t>
            </a:r>
            <a:r>
              <a:rPr lang="fr-FR" dirty="0" err="1"/>
              <a:t>fatalities</a:t>
            </a:r>
            <a:r>
              <a:rPr lang="fr-FR" dirty="0"/>
              <a:t>, 4 </a:t>
            </a:r>
            <a:r>
              <a:rPr lang="fr-FR" dirty="0" err="1"/>
              <a:t>wound</a:t>
            </a:r>
            <a:r>
              <a:rPr lang="fr-FR" dirty="0"/>
              <a:t> </a:t>
            </a:r>
            <a:r>
              <a:rPr lang="fr-FR" dirty="0" err="1"/>
              <a:t>persons</a:t>
            </a:r>
            <a:r>
              <a:rPr lang="fr-FR" dirty="0"/>
              <a: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Rectangle 4"/>
          <p:cNvSpPr/>
          <p:nvPr/>
        </p:nvSpPr>
        <p:spPr>
          <a:xfrm>
            <a:off x="0" y="1208088"/>
            <a:ext cx="5043488" cy="5016758"/>
          </a:xfrm>
          <a:prstGeom prst="rect">
            <a:avLst/>
          </a:prstGeom>
        </p:spPr>
        <p:txBody>
          <a:bodyPr>
            <a:spAutoFit/>
          </a:bodyPr>
          <a:lstStyle/>
          <a:p>
            <a:pPr marL="171450" indent="-171450" algn="l">
              <a:buFont typeface="Arial" pitchFamily="34" charset="0"/>
              <a:buChar char="•"/>
              <a:defRPr/>
            </a:pPr>
            <a:r>
              <a:rPr lang="fr-FR" sz="1600" dirty="0">
                <a:solidFill>
                  <a:schemeClr val="tx1"/>
                </a:solidFill>
              </a:rPr>
              <a:t>Incident (</a:t>
            </a:r>
            <a:r>
              <a:rPr lang="fr-FR" sz="1600" dirty="0" err="1">
                <a:solidFill>
                  <a:schemeClr val="tx1"/>
                </a:solidFill>
              </a:rPr>
              <a:t>Tailstrike</a:t>
            </a:r>
            <a:r>
              <a:rPr lang="fr-FR" sz="1600" dirty="0">
                <a:solidFill>
                  <a:schemeClr val="tx1"/>
                </a:solidFill>
              </a:rPr>
              <a:t>) </a:t>
            </a:r>
            <a:r>
              <a:rPr lang="fr-FR" sz="1600" dirty="0" smtClean="0">
                <a:solidFill>
                  <a:schemeClr val="tx1"/>
                </a:solidFill>
              </a:rPr>
              <a:t>in </a:t>
            </a:r>
            <a:r>
              <a:rPr lang="fr-FR" sz="1600" dirty="0">
                <a:solidFill>
                  <a:schemeClr val="tx1"/>
                </a:solidFill>
              </a:rPr>
              <a:t>1978:  </a:t>
            </a:r>
            <a:r>
              <a:rPr lang="fr-FR" sz="1600" dirty="0" smtClean="0">
                <a:solidFill>
                  <a:schemeClr val="tx1"/>
                </a:solidFill>
              </a:rPr>
              <a:t>the </a:t>
            </a:r>
            <a:r>
              <a:rPr lang="fr-FR" sz="1600" dirty="0" err="1" smtClean="0">
                <a:solidFill>
                  <a:schemeClr val="tx1"/>
                </a:solidFill>
              </a:rPr>
              <a:t>rear</a:t>
            </a:r>
            <a:r>
              <a:rPr lang="fr-FR" sz="1600" dirty="0" smtClean="0">
                <a:solidFill>
                  <a:schemeClr val="tx1"/>
                </a:solidFill>
              </a:rPr>
              <a:t> pressure </a:t>
            </a:r>
            <a:r>
              <a:rPr lang="fr-FR" sz="1600" dirty="0" err="1" smtClean="0">
                <a:solidFill>
                  <a:schemeClr val="tx1"/>
                </a:solidFill>
              </a:rPr>
              <a:t>bulkhead</a:t>
            </a:r>
            <a:r>
              <a:rPr lang="fr-FR" sz="1600" dirty="0" smtClean="0">
                <a:solidFill>
                  <a:schemeClr val="tx1"/>
                </a:solidFill>
              </a:rPr>
              <a:t> </a:t>
            </a:r>
            <a:r>
              <a:rPr lang="fr-FR" sz="1600" dirty="0" err="1" smtClean="0">
                <a:solidFill>
                  <a:schemeClr val="tx1"/>
                </a:solidFill>
              </a:rPr>
              <a:t>was</a:t>
            </a:r>
            <a:r>
              <a:rPr lang="fr-FR" sz="1600" dirty="0" smtClean="0">
                <a:solidFill>
                  <a:schemeClr val="tx1"/>
                </a:solidFill>
              </a:rPr>
              <a:t> </a:t>
            </a:r>
            <a:r>
              <a:rPr lang="fr-FR" sz="1600" dirty="0" err="1" smtClean="0">
                <a:solidFill>
                  <a:schemeClr val="tx1"/>
                </a:solidFill>
              </a:rPr>
              <a:t>damaged</a:t>
            </a:r>
            <a:r>
              <a:rPr lang="fr-FR" sz="1600" dirty="0" smtClean="0">
                <a:solidFill>
                  <a:schemeClr val="tx1"/>
                </a:solidFill>
              </a:rPr>
              <a:t> .</a:t>
            </a:r>
          </a:p>
          <a:p>
            <a:pPr marL="171450" indent="-171450" algn="l">
              <a:buFont typeface="Arial" pitchFamily="34" charset="0"/>
              <a:buChar char="•"/>
              <a:defRPr/>
            </a:pPr>
            <a:r>
              <a:rPr lang="fr-FR" sz="1600" dirty="0" err="1" smtClean="0">
                <a:solidFill>
                  <a:schemeClr val="tx1"/>
                </a:solidFill>
              </a:rPr>
              <a:t>Repair</a:t>
            </a:r>
            <a:r>
              <a:rPr lang="fr-FR" sz="1600" dirty="0" smtClean="0">
                <a:solidFill>
                  <a:schemeClr val="tx1"/>
                </a:solidFill>
              </a:rPr>
              <a:t> by </a:t>
            </a:r>
            <a:r>
              <a:rPr lang="fr-FR" sz="1600" dirty="0">
                <a:solidFill>
                  <a:schemeClr val="tx1"/>
                </a:solidFill>
              </a:rPr>
              <a:t>Boeing </a:t>
            </a:r>
            <a:r>
              <a:rPr lang="fr-FR" sz="1600" dirty="0" smtClean="0">
                <a:solidFill>
                  <a:schemeClr val="tx1"/>
                </a:solidFill>
              </a:rPr>
              <a:t>: a </a:t>
            </a:r>
            <a:r>
              <a:rPr lang="fr-FR" sz="1600" dirty="0" err="1" smtClean="0">
                <a:solidFill>
                  <a:schemeClr val="tx1"/>
                </a:solidFill>
              </a:rPr>
              <a:t>technician</a:t>
            </a:r>
            <a:r>
              <a:rPr lang="fr-FR" sz="1600" dirty="0" smtClean="0">
                <a:solidFill>
                  <a:schemeClr val="tx1"/>
                </a:solidFill>
              </a:rPr>
              <a:t> </a:t>
            </a:r>
            <a:r>
              <a:rPr lang="fr-FR" sz="1600" dirty="0" err="1" smtClean="0">
                <a:solidFill>
                  <a:schemeClr val="tx1"/>
                </a:solidFill>
              </a:rPr>
              <a:t>used</a:t>
            </a:r>
            <a:r>
              <a:rPr lang="fr-FR" sz="1600" dirty="0" smtClean="0">
                <a:solidFill>
                  <a:schemeClr val="tx1"/>
                </a:solidFill>
              </a:rPr>
              <a:t> </a:t>
            </a:r>
            <a:r>
              <a:rPr lang="fr-FR" sz="1600" dirty="0" err="1" smtClean="0">
                <a:solidFill>
                  <a:schemeClr val="tx1"/>
                </a:solidFill>
              </a:rPr>
              <a:t>two</a:t>
            </a:r>
            <a:r>
              <a:rPr lang="fr-FR" sz="1600" dirty="0" smtClean="0">
                <a:solidFill>
                  <a:schemeClr val="tx1"/>
                </a:solidFill>
              </a:rPr>
              <a:t> plates </a:t>
            </a:r>
            <a:r>
              <a:rPr lang="fr-FR" sz="1600" dirty="0" err="1" smtClean="0">
                <a:solidFill>
                  <a:schemeClr val="tx1"/>
                </a:solidFill>
              </a:rPr>
              <a:t>instead</a:t>
            </a:r>
            <a:r>
              <a:rPr lang="fr-FR" sz="1600" dirty="0" smtClean="0">
                <a:solidFill>
                  <a:schemeClr val="tx1"/>
                </a:solidFill>
              </a:rPr>
              <a:t> of one but the </a:t>
            </a:r>
            <a:r>
              <a:rPr lang="fr-FR" sz="1600" dirty="0" err="1" smtClean="0">
                <a:solidFill>
                  <a:schemeClr val="tx1"/>
                </a:solidFill>
              </a:rPr>
              <a:t>assembly</a:t>
            </a:r>
            <a:r>
              <a:rPr lang="fr-FR" sz="1600" dirty="0" smtClean="0">
                <a:solidFill>
                  <a:schemeClr val="tx1"/>
                </a:solidFill>
              </a:rPr>
              <a:t> </a:t>
            </a:r>
            <a:r>
              <a:rPr lang="fr-FR" sz="1600" dirty="0" err="1" smtClean="0">
                <a:solidFill>
                  <a:schemeClr val="tx1"/>
                </a:solidFill>
              </a:rPr>
              <a:t>was</a:t>
            </a:r>
            <a:r>
              <a:rPr lang="fr-FR" sz="1600" dirty="0" smtClean="0">
                <a:solidFill>
                  <a:schemeClr val="tx1"/>
                </a:solidFill>
              </a:rPr>
              <a:t> </a:t>
            </a:r>
            <a:r>
              <a:rPr lang="fr-FR" sz="1600" dirty="0" err="1" smtClean="0">
                <a:solidFill>
                  <a:schemeClr val="tx1"/>
                </a:solidFill>
              </a:rPr>
              <a:t>idfficult</a:t>
            </a:r>
            <a:r>
              <a:rPr lang="fr-FR" sz="1600" dirty="0" smtClean="0">
                <a:solidFill>
                  <a:schemeClr val="tx1"/>
                </a:solidFill>
              </a:rPr>
              <a:t> to </a:t>
            </a:r>
            <a:r>
              <a:rPr lang="fr-FR" sz="1600" dirty="0" err="1" smtClean="0">
                <a:solidFill>
                  <a:schemeClr val="tx1"/>
                </a:solidFill>
              </a:rPr>
              <a:t>fix</a:t>
            </a:r>
            <a:r>
              <a:rPr lang="fr-FR" sz="1600" dirty="0" smtClean="0">
                <a:solidFill>
                  <a:schemeClr val="tx1"/>
                </a:solidFill>
              </a:rPr>
              <a:t>, </a:t>
            </a:r>
            <a:r>
              <a:rPr lang="fr-FR" sz="1600" dirty="0" err="1" smtClean="0">
                <a:solidFill>
                  <a:schemeClr val="tx1"/>
                </a:solidFill>
              </a:rPr>
              <a:t>so</a:t>
            </a:r>
            <a:r>
              <a:rPr lang="fr-FR" sz="1600" dirty="0" smtClean="0">
                <a:solidFill>
                  <a:schemeClr val="tx1"/>
                </a:solidFill>
              </a:rPr>
              <a:t> </a:t>
            </a:r>
            <a:r>
              <a:rPr lang="fr-FR" sz="1600" dirty="0" err="1" smtClean="0">
                <a:solidFill>
                  <a:schemeClr val="tx1"/>
                </a:solidFill>
              </a:rPr>
              <a:t>he</a:t>
            </a:r>
            <a:r>
              <a:rPr lang="fr-FR" sz="1600" dirty="0" smtClean="0">
                <a:solidFill>
                  <a:schemeClr val="tx1"/>
                </a:solidFill>
              </a:rPr>
              <a:t> </a:t>
            </a:r>
            <a:r>
              <a:rPr lang="fr-FR" sz="1600" dirty="0" err="1" smtClean="0">
                <a:solidFill>
                  <a:schemeClr val="tx1"/>
                </a:solidFill>
              </a:rPr>
              <a:t>decided</a:t>
            </a:r>
            <a:r>
              <a:rPr lang="fr-FR" sz="1600" dirty="0" smtClean="0">
                <a:solidFill>
                  <a:schemeClr val="tx1"/>
                </a:solidFill>
              </a:rPr>
              <a:t> to use </a:t>
            </a:r>
            <a:r>
              <a:rPr lang="fr-FR" sz="1600" dirty="0" err="1" smtClean="0">
                <a:solidFill>
                  <a:schemeClr val="tx1"/>
                </a:solidFill>
              </a:rPr>
              <a:t>only</a:t>
            </a:r>
            <a:r>
              <a:rPr lang="fr-FR" sz="1600" dirty="0" smtClean="0">
                <a:solidFill>
                  <a:schemeClr val="tx1"/>
                </a:solidFill>
              </a:rPr>
              <a:t> 1 rivet line </a:t>
            </a:r>
            <a:r>
              <a:rPr lang="fr-FR" sz="1600" dirty="0" err="1" smtClean="0">
                <a:solidFill>
                  <a:schemeClr val="tx1"/>
                </a:solidFill>
              </a:rPr>
              <a:t>instead</a:t>
            </a:r>
            <a:r>
              <a:rPr lang="fr-FR" sz="1600" dirty="0" smtClean="0">
                <a:solidFill>
                  <a:schemeClr val="tx1"/>
                </a:solidFill>
              </a:rPr>
              <a:t> of </a:t>
            </a:r>
            <a:r>
              <a:rPr lang="fr-FR" sz="1600" dirty="0" err="1" smtClean="0">
                <a:solidFill>
                  <a:schemeClr val="tx1"/>
                </a:solidFill>
              </a:rPr>
              <a:t>two</a:t>
            </a:r>
            <a:r>
              <a:rPr lang="fr-FR" sz="1600" dirty="0" smtClean="0">
                <a:solidFill>
                  <a:schemeClr val="tx1"/>
                </a:solidFill>
              </a:rPr>
              <a:t>.</a:t>
            </a:r>
            <a:endParaRPr lang="fr-FR" sz="1600" dirty="0">
              <a:solidFill>
                <a:schemeClr val="tx1"/>
              </a:solidFill>
            </a:endParaRPr>
          </a:p>
          <a:p>
            <a:pPr marL="171450" indent="-171450" algn="l">
              <a:buFont typeface="Arial" pitchFamily="34" charset="0"/>
              <a:buChar char="•"/>
              <a:defRPr/>
            </a:pPr>
            <a:r>
              <a:rPr lang="fr-FR" sz="1600" dirty="0" smtClean="0">
                <a:solidFill>
                  <a:schemeClr val="tx1"/>
                </a:solidFill>
              </a:rPr>
              <a:t>This </a:t>
            </a:r>
            <a:r>
              <a:rPr lang="fr-FR" sz="1600" dirty="0" err="1" smtClean="0">
                <a:solidFill>
                  <a:schemeClr val="tx1"/>
                </a:solidFill>
              </a:rPr>
              <a:t>poor</a:t>
            </a:r>
            <a:r>
              <a:rPr lang="fr-FR" sz="1600" dirty="0" smtClean="0">
                <a:solidFill>
                  <a:schemeClr val="tx1"/>
                </a:solidFill>
              </a:rPr>
              <a:t> </a:t>
            </a:r>
            <a:r>
              <a:rPr lang="fr-FR" sz="1600" dirty="0" err="1" smtClean="0">
                <a:solidFill>
                  <a:schemeClr val="tx1"/>
                </a:solidFill>
              </a:rPr>
              <a:t>repair</a:t>
            </a:r>
            <a:r>
              <a:rPr lang="fr-FR" sz="1600" dirty="0" smtClean="0">
                <a:solidFill>
                  <a:schemeClr val="tx1"/>
                </a:solidFill>
              </a:rPr>
              <a:t> </a:t>
            </a:r>
            <a:r>
              <a:rPr lang="fr-FR" sz="1600" dirty="0" err="1" smtClean="0">
                <a:solidFill>
                  <a:schemeClr val="tx1"/>
                </a:solidFill>
              </a:rPr>
              <a:t>holds</a:t>
            </a:r>
            <a:r>
              <a:rPr lang="fr-FR" sz="1600" dirty="0" smtClean="0">
                <a:solidFill>
                  <a:schemeClr val="tx1"/>
                </a:solidFill>
              </a:rPr>
              <a:t> for </a:t>
            </a:r>
            <a:r>
              <a:rPr lang="fr-FR" sz="1600" dirty="0" err="1" smtClean="0">
                <a:solidFill>
                  <a:schemeClr val="tx1"/>
                </a:solidFill>
              </a:rPr>
              <a:t>many</a:t>
            </a:r>
            <a:r>
              <a:rPr lang="fr-FR" sz="1600" dirty="0" smtClean="0">
                <a:solidFill>
                  <a:schemeClr val="tx1"/>
                </a:solidFill>
              </a:rPr>
              <a:t> </a:t>
            </a:r>
            <a:r>
              <a:rPr lang="fr-FR" sz="1600" dirty="0" err="1" smtClean="0">
                <a:solidFill>
                  <a:schemeClr val="tx1"/>
                </a:solidFill>
              </a:rPr>
              <a:t>years</a:t>
            </a:r>
            <a:r>
              <a:rPr lang="fr-FR" sz="1600" dirty="0" smtClean="0">
                <a:solidFill>
                  <a:schemeClr val="tx1"/>
                </a:solidFill>
              </a:rPr>
              <a:t>, but </a:t>
            </a:r>
            <a:r>
              <a:rPr lang="fr-FR" sz="1600" dirty="0" err="1" smtClean="0">
                <a:solidFill>
                  <a:schemeClr val="tx1"/>
                </a:solidFill>
              </a:rPr>
              <a:t>quite</a:t>
            </a:r>
            <a:r>
              <a:rPr lang="fr-FR" sz="1600" dirty="0" smtClean="0">
                <a:solidFill>
                  <a:schemeClr val="tx1"/>
                </a:solidFill>
              </a:rPr>
              <a:t> a long time </a:t>
            </a:r>
            <a:r>
              <a:rPr lang="fr-FR" sz="1600" dirty="0" err="1" smtClean="0">
                <a:solidFill>
                  <a:schemeClr val="tx1"/>
                </a:solidFill>
              </a:rPr>
              <a:t>before</a:t>
            </a:r>
            <a:r>
              <a:rPr lang="fr-FR" sz="1600" dirty="0" smtClean="0">
                <a:solidFill>
                  <a:schemeClr val="tx1"/>
                </a:solidFill>
              </a:rPr>
              <a:t> the crash </a:t>
            </a:r>
            <a:r>
              <a:rPr lang="fr-FR" sz="1600" dirty="0" err="1" smtClean="0">
                <a:solidFill>
                  <a:schemeClr val="tx1"/>
                </a:solidFill>
              </a:rPr>
              <a:t>it</a:t>
            </a:r>
            <a:r>
              <a:rPr lang="fr-FR" sz="1600" dirty="0" smtClean="0">
                <a:solidFill>
                  <a:schemeClr val="tx1"/>
                </a:solidFill>
              </a:rPr>
              <a:t> </a:t>
            </a:r>
            <a:r>
              <a:rPr lang="fr-FR" sz="1600" dirty="0" err="1" smtClean="0">
                <a:solidFill>
                  <a:schemeClr val="tx1"/>
                </a:solidFill>
              </a:rPr>
              <a:t>gives</a:t>
            </a:r>
            <a:r>
              <a:rPr lang="fr-FR" sz="1600" dirty="0" smtClean="0">
                <a:solidFill>
                  <a:schemeClr val="tx1"/>
                </a:solidFill>
              </a:rPr>
              <a:t> </a:t>
            </a:r>
            <a:r>
              <a:rPr lang="fr-FR" sz="1600" dirty="0" err="1" smtClean="0">
                <a:solidFill>
                  <a:schemeClr val="tx1"/>
                </a:solidFill>
              </a:rPr>
              <a:t>signs</a:t>
            </a:r>
            <a:r>
              <a:rPr lang="fr-FR" sz="1600" dirty="0" smtClean="0">
                <a:solidFill>
                  <a:schemeClr val="tx1"/>
                </a:solidFill>
              </a:rPr>
              <a:t> of </a:t>
            </a:r>
            <a:r>
              <a:rPr lang="fr-FR" sz="1600" dirty="0" err="1" smtClean="0">
                <a:solidFill>
                  <a:schemeClr val="tx1"/>
                </a:solidFill>
              </a:rPr>
              <a:t>weakness</a:t>
            </a:r>
            <a:r>
              <a:rPr lang="fr-FR" sz="1600" dirty="0" smtClean="0">
                <a:solidFill>
                  <a:schemeClr val="tx1"/>
                </a:solidFill>
              </a:rPr>
              <a:t> </a:t>
            </a:r>
            <a:r>
              <a:rPr lang="fr-FR" sz="1600" dirty="0" err="1" smtClean="0">
                <a:solidFill>
                  <a:schemeClr val="tx1"/>
                </a:solidFill>
              </a:rPr>
              <a:t>characterised</a:t>
            </a:r>
            <a:r>
              <a:rPr lang="fr-FR" sz="1600" dirty="0" smtClean="0">
                <a:solidFill>
                  <a:schemeClr val="tx1"/>
                </a:solidFill>
              </a:rPr>
              <a:t> by a </a:t>
            </a:r>
            <a:r>
              <a:rPr lang="fr-FR" sz="1600" dirty="0" err="1" smtClean="0">
                <a:solidFill>
                  <a:schemeClr val="tx1"/>
                </a:solidFill>
              </a:rPr>
              <a:t>whistling</a:t>
            </a:r>
            <a:r>
              <a:rPr lang="fr-FR" sz="1600" dirty="0" smtClean="0">
                <a:solidFill>
                  <a:schemeClr val="tx1"/>
                </a:solidFill>
              </a:rPr>
              <a:t> </a:t>
            </a:r>
            <a:r>
              <a:rPr lang="fr-FR" sz="1600" dirty="0" err="1" smtClean="0">
                <a:solidFill>
                  <a:schemeClr val="tx1"/>
                </a:solidFill>
              </a:rPr>
              <a:t>at</a:t>
            </a:r>
            <a:r>
              <a:rPr lang="fr-FR" sz="1600" dirty="0" smtClean="0">
                <a:solidFill>
                  <a:schemeClr val="tx1"/>
                </a:solidFill>
              </a:rPr>
              <a:t> the </a:t>
            </a:r>
            <a:r>
              <a:rPr lang="fr-FR" sz="1600" dirty="0" err="1" smtClean="0">
                <a:solidFill>
                  <a:schemeClr val="tx1"/>
                </a:solidFill>
              </a:rPr>
              <a:t>rear</a:t>
            </a:r>
            <a:r>
              <a:rPr lang="fr-FR" sz="1600" dirty="0" smtClean="0">
                <a:solidFill>
                  <a:schemeClr val="tx1"/>
                </a:solidFill>
              </a:rPr>
              <a:t> of the </a:t>
            </a:r>
            <a:r>
              <a:rPr lang="fr-FR" sz="1600" dirty="0" err="1" smtClean="0">
                <a:solidFill>
                  <a:schemeClr val="tx1"/>
                </a:solidFill>
              </a:rPr>
              <a:t>aircraft</a:t>
            </a:r>
            <a:r>
              <a:rPr lang="fr-FR" sz="1600" dirty="0" smtClean="0">
                <a:solidFill>
                  <a:schemeClr val="tx1"/>
                </a:solidFill>
              </a:rPr>
              <a:t> </a:t>
            </a:r>
            <a:r>
              <a:rPr lang="fr-FR" sz="1600" dirty="0" err="1" smtClean="0">
                <a:solidFill>
                  <a:schemeClr val="tx1"/>
                </a:solidFill>
              </a:rPr>
              <a:t>during</a:t>
            </a:r>
            <a:r>
              <a:rPr lang="fr-FR" sz="1600" dirty="0" smtClean="0">
                <a:solidFill>
                  <a:schemeClr val="tx1"/>
                </a:solidFill>
              </a:rPr>
              <a:t> the flight. The crack </a:t>
            </a:r>
            <a:r>
              <a:rPr lang="fr-FR" sz="1600" dirty="0" err="1" smtClean="0">
                <a:solidFill>
                  <a:schemeClr val="tx1"/>
                </a:solidFill>
              </a:rPr>
              <a:t>is</a:t>
            </a:r>
            <a:r>
              <a:rPr lang="fr-FR" sz="1600" dirty="0" smtClean="0">
                <a:solidFill>
                  <a:schemeClr val="tx1"/>
                </a:solidFill>
              </a:rPr>
              <a:t> </a:t>
            </a:r>
            <a:r>
              <a:rPr lang="fr-FR" sz="1600" dirty="0" err="1" smtClean="0">
                <a:solidFill>
                  <a:schemeClr val="tx1"/>
                </a:solidFill>
              </a:rPr>
              <a:t>however</a:t>
            </a:r>
            <a:r>
              <a:rPr lang="fr-FR" sz="1600" dirty="0" smtClean="0">
                <a:solidFill>
                  <a:schemeClr val="tx1"/>
                </a:solidFill>
              </a:rPr>
              <a:t> </a:t>
            </a:r>
            <a:r>
              <a:rPr lang="fr-FR" sz="1600" dirty="0" err="1" smtClean="0">
                <a:solidFill>
                  <a:schemeClr val="tx1"/>
                </a:solidFill>
              </a:rPr>
              <a:t>too</a:t>
            </a:r>
            <a:r>
              <a:rPr lang="fr-FR" sz="1600" dirty="0" smtClean="0">
                <a:solidFill>
                  <a:schemeClr val="tx1"/>
                </a:solidFill>
              </a:rPr>
              <a:t> </a:t>
            </a:r>
            <a:r>
              <a:rPr lang="fr-FR" sz="1600" dirty="0" err="1" smtClean="0">
                <a:solidFill>
                  <a:schemeClr val="tx1"/>
                </a:solidFill>
              </a:rPr>
              <a:t>small</a:t>
            </a:r>
            <a:r>
              <a:rPr lang="fr-FR" sz="1600" dirty="0" smtClean="0">
                <a:solidFill>
                  <a:schemeClr val="tx1"/>
                </a:solidFill>
              </a:rPr>
              <a:t> </a:t>
            </a:r>
            <a:r>
              <a:rPr lang="fr-FR" sz="1600" dirty="0" err="1" smtClean="0">
                <a:solidFill>
                  <a:schemeClr val="tx1"/>
                </a:solidFill>
              </a:rPr>
              <a:t>at</a:t>
            </a:r>
            <a:r>
              <a:rPr lang="fr-FR" sz="1600" dirty="0" smtClean="0">
                <a:solidFill>
                  <a:schemeClr val="tx1"/>
                </a:solidFill>
              </a:rPr>
              <a:t> </a:t>
            </a:r>
            <a:r>
              <a:rPr lang="fr-FR" sz="1600" dirty="0" err="1" smtClean="0">
                <a:solidFill>
                  <a:schemeClr val="tx1"/>
                </a:solidFill>
              </a:rPr>
              <a:t>this</a:t>
            </a:r>
            <a:r>
              <a:rPr lang="fr-FR" sz="1600" dirty="0" smtClean="0">
                <a:solidFill>
                  <a:schemeClr val="tx1"/>
                </a:solidFill>
              </a:rPr>
              <a:t> stage to </a:t>
            </a:r>
            <a:r>
              <a:rPr lang="fr-FR" sz="1600" dirty="0" err="1" smtClean="0"/>
              <a:t>hamper</a:t>
            </a:r>
            <a:r>
              <a:rPr lang="fr-FR" sz="1600" dirty="0" smtClean="0"/>
              <a:t> the </a:t>
            </a:r>
            <a:r>
              <a:rPr lang="fr-FR" sz="1600" dirty="0" err="1" smtClean="0"/>
              <a:t>pressurization</a:t>
            </a:r>
            <a:r>
              <a:rPr lang="fr-FR" sz="1600" dirty="0" smtClean="0"/>
              <a:t> of the main </a:t>
            </a:r>
            <a:r>
              <a:rPr lang="fr-FR" sz="1600" dirty="0" err="1" smtClean="0"/>
              <a:t>cabin</a:t>
            </a:r>
            <a:r>
              <a:rPr lang="fr-FR" sz="1600" dirty="0" smtClean="0">
                <a:solidFill>
                  <a:schemeClr val="tx1"/>
                </a:solidFill>
              </a:rPr>
              <a:t>.</a:t>
            </a:r>
            <a:endParaRPr lang="fr-FR" sz="1600" dirty="0">
              <a:solidFill>
                <a:schemeClr val="tx1"/>
              </a:solidFill>
            </a:endParaRPr>
          </a:p>
          <a:p>
            <a:pPr marL="171450" indent="-171450">
              <a:buFont typeface="Arial" pitchFamily="34" charset="0"/>
              <a:buChar char="•"/>
              <a:defRPr/>
            </a:pPr>
            <a:r>
              <a:rPr lang="en-US" sz="1600" dirty="0"/>
              <a:t>The fateful day, when the plane arrived at 24'000 feet</a:t>
            </a:r>
            <a:r>
              <a:rPr lang="en-US" sz="1600" dirty="0" smtClean="0"/>
              <a:t>, a </a:t>
            </a:r>
            <a:r>
              <a:rPr lang="en-US" sz="1600" dirty="0"/>
              <a:t>typical altitude for decompression accidents, the pressure </a:t>
            </a:r>
            <a:r>
              <a:rPr lang="en-US" sz="1600" dirty="0" smtClean="0"/>
              <a:t>bulkhead </a:t>
            </a:r>
            <a:r>
              <a:rPr lang="en-US" sz="1600" dirty="0"/>
              <a:t>tears explosively. The cabin air is propelled inside the tail unit and pulls out the rudder, the vertical stabilizer, half of the elevator and its stabilizer as well as the APU</a:t>
            </a:r>
            <a:r>
              <a:rPr lang="en-US" sz="1600" dirty="0" smtClean="0"/>
              <a:t>.</a:t>
            </a:r>
            <a:endParaRPr lang="fr-FR" sz="1600" dirty="0"/>
          </a:p>
          <a:p>
            <a:pPr marL="171450" indent="-171450">
              <a:buFont typeface="Arial" pitchFamily="34" charset="0"/>
              <a:buChar char="•"/>
              <a:defRPr/>
            </a:pPr>
            <a:r>
              <a:rPr lang="en-US" sz="1600" dirty="0"/>
              <a:t>The JAL is pointed at the finger and in the press spread the shortcomings and errors that led to the drama. Several senior officials commit suicide. The technician who made the famous repair will also end his days.</a:t>
            </a:r>
            <a:endParaRPr lang="fr-FR" sz="1600" dirty="0" smtClean="0">
              <a:solidFill>
                <a:schemeClr val="tx1"/>
              </a:solidFill>
            </a:endParaRPr>
          </a:p>
        </p:txBody>
      </p:sp>
      <p:pic>
        <p:nvPicPr>
          <p:cNvPr id="6"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0162" y="2062128"/>
            <a:ext cx="31797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3488" y="4311199"/>
            <a:ext cx="2785583" cy="2410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43" y="1208088"/>
            <a:ext cx="1979923" cy="8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17894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err="1"/>
              <a:t>Japan</a:t>
            </a:r>
            <a:r>
              <a:rPr lang="fr-FR" dirty="0"/>
              <a:t> Airlines 123,  Boeing 747 (520 </a:t>
            </a:r>
            <a:r>
              <a:rPr lang="fr-FR" dirty="0" err="1"/>
              <a:t>fatalities</a:t>
            </a:r>
            <a:r>
              <a:rPr lang="fr-FR" dirty="0"/>
              <a:t>, 4 </a:t>
            </a:r>
            <a:r>
              <a:rPr lang="fr-FR" dirty="0" err="1"/>
              <a:t>wound</a:t>
            </a:r>
            <a:r>
              <a:rPr lang="fr-FR" dirty="0"/>
              <a:t> </a:t>
            </a:r>
            <a:r>
              <a:rPr lang="fr-FR" dirty="0" err="1"/>
              <a:t>persons</a:t>
            </a:r>
            <a:r>
              <a:rPr lang="fr-FR" dirty="0"/>
              <a:t>)</a:t>
            </a:r>
          </a:p>
        </p:txBody>
      </p:sp>
      <p:sp>
        <p:nvSpPr>
          <p:cNvPr id="5" name="Espace réservé du contenu 4"/>
          <p:cNvSpPr>
            <a:spLocks noGrp="1"/>
          </p:cNvSpPr>
          <p:nvPr>
            <p:ph idx="1"/>
          </p:nvPr>
        </p:nvSpPr>
        <p:spPr/>
        <p:txBody>
          <a:bodyPr/>
          <a:lstStyle/>
          <a:p>
            <a:endParaRPr lang="fr-FR"/>
          </a:p>
        </p:txBody>
      </p:sp>
      <p:sp>
        <p:nvSpPr>
          <p:cNvPr id="3" name="Espace réservé de la date 2"/>
          <p:cNvSpPr>
            <a:spLocks noGrp="1"/>
          </p:cNvSpPr>
          <p:nvPr>
            <p:ph type="dt" sz="half" idx="10"/>
          </p:nvPr>
        </p:nvSpPr>
        <p:spPr/>
        <p:txBody>
          <a:bodyPr/>
          <a:lstStyle/>
          <a:p>
            <a:pPr>
              <a:defRPr/>
            </a:pPr>
            <a:r>
              <a:rPr lang="fr-FR" smtClean="0"/>
              <a:t>G. Hénaff – 2016</a:t>
            </a:r>
            <a:endParaRPr lang="en-GB"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38" y="2091780"/>
            <a:ext cx="3887788"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08113"/>
            <a:ext cx="4452938"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07146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normAutofit fontScale="90000"/>
          </a:bodyPr>
          <a:lstStyle/>
          <a:p>
            <a:r>
              <a:rPr lang="fr-FR" dirty="0"/>
              <a:t>China Airlines 611, 2002 (225 </a:t>
            </a:r>
            <a:r>
              <a:rPr lang="fr-FR" dirty="0" err="1" smtClean="0"/>
              <a:t>fatalities</a:t>
            </a:r>
            <a:r>
              <a:rPr lang="fr-FR" dirty="0"/>
              <a: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Rectangle 4"/>
          <p:cNvSpPr/>
          <p:nvPr/>
        </p:nvSpPr>
        <p:spPr>
          <a:xfrm>
            <a:off x="109538" y="1062839"/>
            <a:ext cx="4572000" cy="3785652"/>
          </a:xfrm>
          <a:prstGeom prst="rect">
            <a:avLst/>
          </a:prstGeom>
        </p:spPr>
        <p:txBody>
          <a:bodyPr>
            <a:spAutoFit/>
          </a:bodyPr>
          <a:lstStyle/>
          <a:p>
            <a:pPr>
              <a:defRPr/>
            </a:pPr>
            <a:r>
              <a:rPr lang="en-US" sz="1600" dirty="0"/>
              <a:t>The investigation showed that the accident was caused by the fatigue of the structure of the aircraft, combined with </a:t>
            </a:r>
            <a:r>
              <a:rPr lang="en-US" sz="1600" dirty="0" smtClean="0"/>
              <a:t>a poor </a:t>
            </a:r>
            <a:r>
              <a:rPr lang="en-US" sz="1600" dirty="0"/>
              <a:t>repair after an incident (</a:t>
            </a:r>
            <a:r>
              <a:rPr lang="en-US" sz="1600" dirty="0" err="1"/>
              <a:t>Tailstrike</a:t>
            </a:r>
            <a:r>
              <a:rPr lang="en-US" sz="1600" dirty="0"/>
              <a:t>): on February 7, 1980, the </a:t>
            </a:r>
            <a:r>
              <a:rPr lang="en-US" sz="1600" dirty="0" smtClean="0"/>
              <a:t>aircraft </a:t>
            </a:r>
            <a:r>
              <a:rPr lang="en-US" sz="1600" dirty="0"/>
              <a:t>tail had hit the runway </a:t>
            </a:r>
            <a:r>
              <a:rPr lang="en-US" sz="1600" dirty="0" smtClean="0"/>
              <a:t>on </a:t>
            </a:r>
            <a:r>
              <a:rPr lang="en-US" sz="1600" dirty="0"/>
              <a:t>landing in Hong Kong.</a:t>
            </a:r>
          </a:p>
          <a:p>
            <a:pPr>
              <a:defRPr/>
            </a:pPr>
            <a:r>
              <a:rPr lang="en-US" sz="1600" dirty="0"/>
              <a:t>This repair was not made </a:t>
            </a:r>
            <a:r>
              <a:rPr lang="en-US" sz="1600" dirty="0" smtClean="0"/>
              <a:t>according to the </a:t>
            </a:r>
            <a:r>
              <a:rPr lang="en-US" sz="1600" dirty="0"/>
              <a:t>SRM (Structural Maintenance Manual</a:t>
            </a:r>
            <a:r>
              <a:rPr lang="en-US" sz="1600" dirty="0" smtClean="0"/>
              <a:t>) requirements: </a:t>
            </a:r>
            <a:r>
              <a:rPr lang="en-US" sz="1600" dirty="0"/>
              <a:t>the damaged part of the aircraft (section 46) was not removed and the reinforcement affixed w</a:t>
            </a:r>
            <a:r>
              <a:rPr lang="en-US" sz="1600" dirty="0" smtClean="0"/>
              <a:t>as </a:t>
            </a:r>
            <a:r>
              <a:rPr lang="en-US" sz="1600" dirty="0"/>
              <a:t>not wide enough to cover the entire damaged area.</a:t>
            </a:r>
          </a:p>
          <a:p>
            <a:pPr>
              <a:defRPr/>
            </a:pPr>
            <a:r>
              <a:rPr lang="en-US" sz="1600" dirty="0"/>
              <a:t>During the many subsequent flights (depressurization </a:t>
            </a:r>
            <a:r>
              <a:rPr lang="en-US" sz="1600" dirty="0" smtClean="0"/>
              <a:t>and pressurization cycles), </a:t>
            </a:r>
            <a:r>
              <a:rPr lang="en-US" sz="1600" dirty="0"/>
              <a:t>the badly repaired part gradually cracked. </a:t>
            </a:r>
            <a:r>
              <a:rPr lang="en-US" sz="1600" dirty="0" smtClean="0"/>
              <a:t>It </a:t>
            </a:r>
            <a:r>
              <a:rPr lang="en-US" sz="1600" dirty="0"/>
              <a:t>finally </a:t>
            </a:r>
            <a:r>
              <a:rPr lang="en-US" sz="1600" dirty="0" smtClean="0"/>
              <a:t>failed </a:t>
            </a:r>
            <a:r>
              <a:rPr lang="en-US" sz="1600" dirty="0"/>
              <a:t>22 years later, </a:t>
            </a:r>
            <a:r>
              <a:rPr lang="en-US" sz="1600" dirty="0" smtClean="0"/>
              <a:t>during a flight</a:t>
            </a:r>
            <a:r>
              <a:rPr lang="en-US" sz="1600" dirty="0"/>
              <a:t>. The decompression that followed completely disintegrated the aircraft.</a:t>
            </a:r>
            <a:endParaRPr lang="fr-FR" sz="1600" dirty="0">
              <a:solidFill>
                <a:schemeClr val="tx1"/>
              </a:solidFill>
            </a:endParaRPr>
          </a:p>
        </p:txBody>
      </p:sp>
      <p:pic>
        <p:nvPicPr>
          <p:cNvPr id="6" name="Imag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8888" y="983896"/>
            <a:ext cx="3617912"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068888" y="3965221"/>
            <a:ext cx="3922712" cy="830997"/>
          </a:xfrm>
          <a:prstGeom prst="rect">
            <a:avLst/>
          </a:prstGeom>
        </p:spPr>
        <p:txBody>
          <a:bodyPr>
            <a:spAutoFit/>
          </a:bodyPr>
          <a:lstStyle/>
          <a:p>
            <a:pPr>
              <a:defRPr/>
            </a:pPr>
            <a:r>
              <a:rPr lang="en-US" sz="1600" dirty="0">
                <a:latin typeface="+mn-lt"/>
              </a:rPr>
              <a:t>Nicotine stains are tell-tail signs of fatigue crack growth in pressure hull skin</a:t>
            </a:r>
          </a:p>
          <a:p>
            <a:pPr>
              <a:defRPr/>
            </a:pPr>
            <a:r>
              <a:rPr lang="en-US" sz="1600" dirty="0">
                <a:latin typeface="+mn-lt"/>
              </a:rPr>
              <a:t>2.3m crack growth in 20,000 flights</a:t>
            </a:r>
            <a:endParaRPr lang="fr-FR" sz="1600" dirty="0">
              <a:latin typeface="+mn-lt"/>
            </a:endParaRPr>
          </a:p>
        </p:txBody>
      </p:sp>
      <p:pic>
        <p:nvPicPr>
          <p:cNvPr id="8"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919" y="5069020"/>
            <a:ext cx="6410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4736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8978"/>
            <a:ext cx="8229600" cy="1143000"/>
          </a:xfrm>
        </p:spPr>
        <p:txBody>
          <a:bodyPr>
            <a:normAutofit fontScale="90000"/>
          </a:bodyPr>
          <a:lstStyle/>
          <a:p>
            <a:r>
              <a:rPr lang="fr-FR" dirty="0"/>
              <a:t>United Airlines 232 , Sioux City, DC-10, 1989</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4" descr="panne-reacteur-non-conten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288" y="2036763"/>
            <a:ext cx="4143375"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1536700"/>
            <a:ext cx="3513138" cy="468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45354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9779" y="15331"/>
            <a:ext cx="8229600" cy="1143000"/>
          </a:xfrm>
        </p:spPr>
        <p:txBody>
          <a:bodyPr>
            <a:normAutofit fontScale="90000"/>
          </a:bodyPr>
          <a:lstStyle/>
          <a:p>
            <a:r>
              <a:rPr lang="fr-FR" dirty="0"/>
              <a:t>United Airlines 232 , Sioux City, DC-10</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1249363"/>
            <a:ext cx="310515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1408113"/>
            <a:ext cx="399415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5949950" y="3571875"/>
            <a:ext cx="2859088"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en-GB" b="0">
                <a:solidFill>
                  <a:schemeClr val="tx1"/>
                </a:solidFill>
                <a:latin typeface="Times New Roman" panose="02020603050405020304" pitchFamily="18" charset="0"/>
              </a:rPr>
              <a:t>“Fatigue crack fracture area cut from the bore of the smaller piece of the separated stage 1 fan disk.cavity (arrowThe fatigue crack extends from the"C") to the dashed line position. The discolored portion ofthe fatigue crack is between the cavity and the dotted line. Magnification:2.26X.”</a:t>
            </a:r>
          </a:p>
        </p:txBody>
      </p:sp>
      <p:pic>
        <p:nvPicPr>
          <p:cNvPr id="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8975" y="4886325"/>
            <a:ext cx="22479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p:cNvSpPr>
            <a:spLocks noChangeArrowheads="1"/>
          </p:cNvSpPr>
          <p:nvPr/>
        </p:nvSpPr>
        <p:spPr bwMode="auto">
          <a:xfrm>
            <a:off x="0" y="3892550"/>
            <a:ext cx="5561013"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just"/>
            <a:r>
              <a:rPr lang="en-GB" b="0" i="1" dirty="0">
                <a:solidFill>
                  <a:schemeClr val="tx1"/>
                </a:solidFill>
                <a:latin typeface="Times New Roman" panose="02020603050405020304" pitchFamily="18" charset="0"/>
              </a:rPr>
              <a:t>“Some areas of fatigue striations were found just outboard of the stabilized-alpha portion of the inclusion at the fatigue origin. However, between the cavity bottom and a radial distance of 0.025 inch outboard of the bore surface, areas with brittle fracture features and a lack of fatigue striations were found intermixed among more ductile-appearing bands with fatigue striations.</a:t>
            </a:r>
            <a:endParaRPr lang="fr-FR" b="0" dirty="0">
              <a:solidFill>
                <a:schemeClr val="tx1"/>
              </a:solidFill>
              <a:latin typeface="Times New Roman" panose="02020603050405020304" pitchFamily="18" charset="0"/>
            </a:endParaRPr>
          </a:p>
          <a:p>
            <a:pPr algn="just"/>
            <a:r>
              <a:rPr lang="en-GB" b="0" i="1" dirty="0">
                <a:solidFill>
                  <a:schemeClr val="tx1"/>
                </a:solidFill>
                <a:latin typeface="Times New Roman" panose="02020603050405020304" pitchFamily="18" charset="0"/>
              </a:rPr>
              <a:t>The zone with a mixture of brittle features and fatigue striation areas correlated with the enriched alpha microstructure surrounding the stabilized-alpha core of the inclusion.</a:t>
            </a:r>
            <a:endParaRPr lang="fr-FR" b="0" dirty="0">
              <a:solidFill>
                <a:schemeClr val="tx1"/>
              </a:solidFill>
              <a:latin typeface="Times New Roman" panose="02020603050405020304" pitchFamily="18" charset="0"/>
            </a:endParaRPr>
          </a:p>
          <a:p>
            <a:pPr algn="just"/>
            <a:r>
              <a:rPr lang="en-GB" b="0" i="1" dirty="0">
                <a:solidFill>
                  <a:schemeClr val="tx1"/>
                </a:solidFill>
                <a:latin typeface="Times New Roman" panose="02020603050405020304" pitchFamily="18" charset="0"/>
              </a:rPr>
              <a:t>The fatigue striation spacing generally increased as distance from the origin area increased. However, starting at a distance of about 0.145 inch outboard of the bore surface, areas with much more closely spaced striations were also found. The more closely spaced striations were referred to as minor striations, and the striations with wider </a:t>
            </a:r>
            <a:r>
              <a:rPr lang="en-GB" b="0" i="1" dirty="0" err="1">
                <a:solidFill>
                  <a:schemeClr val="tx1"/>
                </a:solidFill>
                <a:latin typeface="Times New Roman" panose="02020603050405020304" pitchFamily="18" charset="0"/>
              </a:rPr>
              <a:t>spacings</a:t>
            </a:r>
            <a:r>
              <a:rPr lang="en-GB" b="0" i="1" dirty="0">
                <a:solidFill>
                  <a:schemeClr val="tx1"/>
                </a:solidFill>
                <a:latin typeface="Times New Roman" panose="02020603050405020304" pitchFamily="18" charset="0"/>
              </a:rPr>
              <a:t> were referred to as major striations.”</a:t>
            </a:r>
          </a:p>
        </p:txBody>
      </p:sp>
    </p:spTree>
    <p:extLst>
      <p:ext uri="{BB962C8B-B14F-4D97-AF65-F5344CB8AC3E}">
        <p14:creationId xmlns:p14="http://schemas.microsoft.com/office/powerpoint/2010/main" val="386342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Outline</a:t>
            </a:r>
            <a:endParaRPr lang="fr-FR" dirty="0"/>
          </a:p>
        </p:txBody>
      </p:sp>
      <p:sp>
        <p:nvSpPr>
          <p:cNvPr id="3" name="Espace réservé du contenu 2"/>
          <p:cNvSpPr>
            <a:spLocks noGrp="1"/>
          </p:cNvSpPr>
          <p:nvPr>
            <p:ph idx="1"/>
          </p:nvPr>
        </p:nvSpPr>
        <p:spPr/>
        <p:txBody>
          <a:bodyPr/>
          <a:lstStyle/>
          <a:p>
            <a:r>
              <a:rPr lang="fr-FR" dirty="0" smtClean="0"/>
              <a:t>Introduction</a:t>
            </a:r>
            <a:endParaRPr lang="en-US" dirty="0"/>
          </a:p>
          <a:p>
            <a:r>
              <a:rPr lang="fr-FR" dirty="0" err="1" smtClean="0"/>
              <a:t>Cyclic</a:t>
            </a:r>
            <a:r>
              <a:rPr lang="fr-FR" dirty="0" smtClean="0"/>
              <a:t> </a:t>
            </a:r>
            <a:r>
              <a:rPr lang="fr-FR" dirty="0" err="1" smtClean="0"/>
              <a:t>deformation</a:t>
            </a:r>
            <a:r>
              <a:rPr lang="fr-FR" dirty="0" smtClean="0"/>
              <a:t> &amp; </a:t>
            </a:r>
            <a:r>
              <a:rPr lang="fr-FR" dirty="0" err="1" smtClean="0"/>
              <a:t>Low</a:t>
            </a:r>
            <a:r>
              <a:rPr lang="fr-FR" dirty="0" smtClean="0"/>
              <a:t>-Cycle Fatigue</a:t>
            </a:r>
            <a:endParaRPr lang="fr-FR" dirty="0"/>
          </a:p>
          <a:p>
            <a:r>
              <a:rPr lang="en-US" dirty="0" smtClean="0"/>
              <a:t>H</a:t>
            </a:r>
            <a:r>
              <a:rPr lang="fr-FR" dirty="0" err="1" smtClean="0"/>
              <a:t>igh</a:t>
            </a:r>
            <a:r>
              <a:rPr lang="fr-FR" dirty="0"/>
              <a:t>-</a:t>
            </a:r>
            <a:r>
              <a:rPr lang="fr-FR" dirty="0" smtClean="0"/>
              <a:t>Cycle Fatigue</a:t>
            </a:r>
            <a:endParaRPr lang="fr-FR" dirty="0"/>
          </a:p>
          <a:p>
            <a:r>
              <a:rPr lang="en-US" dirty="0" smtClean="0"/>
              <a:t>Fatigue from Notches</a:t>
            </a:r>
          </a:p>
          <a:p>
            <a:r>
              <a:rPr lang="fr-FR" dirty="0" smtClean="0"/>
              <a:t>Fatigue </a:t>
            </a:r>
            <a:r>
              <a:rPr lang="fr-FR" smtClean="0"/>
              <a:t>Crack Propagation</a:t>
            </a:r>
            <a:endParaRPr lang="fr-FR" dirty="0"/>
          </a:p>
          <a:p>
            <a:endParaRPr lang="fr-FR" dirty="0"/>
          </a:p>
        </p:txBody>
      </p:sp>
      <p:sp>
        <p:nvSpPr>
          <p:cNvPr id="7" name="Espace réservé de la date 6"/>
          <p:cNvSpPr>
            <a:spLocks noGrp="1"/>
          </p:cNvSpPr>
          <p:nvPr>
            <p:ph type="dt" sz="half" idx="10"/>
          </p:nvPr>
        </p:nvSpPr>
        <p:spPr/>
        <p:txBody>
          <a:bodyPr/>
          <a:lstStyle/>
          <a:p>
            <a:pPr>
              <a:defRPr/>
            </a:pPr>
            <a:r>
              <a:rPr lang="fr-FR" smtClean="0"/>
              <a:t>G. Hénaff – 2016</a:t>
            </a:r>
            <a:endParaRPr lang="en-GB" dirty="0"/>
          </a:p>
        </p:txBody>
      </p:sp>
    </p:spTree>
    <p:extLst>
      <p:ext uri="{BB962C8B-B14F-4D97-AF65-F5344CB8AC3E}">
        <p14:creationId xmlns:p14="http://schemas.microsoft.com/office/powerpoint/2010/main" val="3850137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a:bodyPr>
          <a:lstStyle/>
          <a:p>
            <a:r>
              <a:rPr lang="fr-FR" sz="3600" dirty="0"/>
              <a:t>American Airlines N330AA, LAX </a:t>
            </a:r>
            <a:r>
              <a:rPr lang="fr-FR" sz="3600" dirty="0" smtClean="0"/>
              <a:t>(</a:t>
            </a:r>
            <a:r>
              <a:rPr lang="fr-FR" sz="3600" dirty="0" err="1" smtClean="0"/>
              <a:t>June</a:t>
            </a:r>
            <a:r>
              <a:rPr lang="fr-FR" sz="3600" dirty="0" smtClean="0"/>
              <a:t>, 2</a:t>
            </a:r>
            <a:r>
              <a:rPr lang="fr-FR" sz="3600" baseline="30000" dirty="0" smtClean="0"/>
              <a:t>nd</a:t>
            </a:r>
            <a:r>
              <a:rPr lang="fr-FR" sz="3600" dirty="0" smtClean="0"/>
              <a:t> 2006</a:t>
            </a:r>
            <a:r>
              <a:rPr lang="fr-FR" sz="3600" dirty="0"/>
              <a: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04900" y="1144683"/>
            <a:ext cx="6945313" cy="5197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13305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a:bodyPr>
          <a:lstStyle/>
          <a:p>
            <a:r>
              <a:rPr lang="fr-FR" sz="3600" dirty="0"/>
              <a:t>American Airlines N330AA, LAX </a:t>
            </a:r>
            <a:r>
              <a:rPr lang="fr-FR" sz="3600" dirty="0" smtClean="0"/>
              <a:t>(</a:t>
            </a:r>
            <a:r>
              <a:rPr lang="fr-FR" sz="3600" dirty="0" err="1" smtClean="0"/>
              <a:t>June</a:t>
            </a:r>
            <a:r>
              <a:rPr lang="fr-FR" sz="3600" dirty="0" smtClean="0"/>
              <a:t>, 2</a:t>
            </a:r>
            <a:r>
              <a:rPr lang="fr-FR" sz="3600" baseline="30000" dirty="0" smtClean="0"/>
              <a:t>nd</a:t>
            </a:r>
            <a:r>
              <a:rPr lang="fr-FR" sz="3600" dirty="0" smtClean="0"/>
              <a:t> 2006</a:t>
            </a:r>
            <a:r>
              <a:rPr lang="fr-FR" sz="3600" dirty="0"/>
              <a: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04900" y="1265238"/>
            <a:ext cx="6743700" cy="50466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33315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a:bodyPr>
          <a:lstStyle/>
          <a:p>
            <a:r>
              <a:rPr lang="fr-FR" sz="3600" dirty="0"/>
              <a:t>American Airlines N330AA, LAX </a:t>
            </a:r>
            <a:r>
              <a:rPr lang="fr-FR" sz="3600" dirty="0" smtClean="0"/>
              <a:t>(</a:t>
            </a:r>
            <a:r>
              <a:rPr lang="fr-FR" sz="3600" dirty="0" err="1" smtClean="0"/>
              <a:t>June</a:t>
            </a:r>
            <a:r>
              <a:rPr lang="fr-FR" sz="3600" dirty="0" smtClean="0"/>
              <a:t>, 2</a:t>
            </a:r>
            <a:r>
              <a:rPr lang="fr-FR" sz="3600" baseline="30000" dirty="0" smtClean="0"/>
              <a:t>nd</a:t>
            </a:r>
            <a:r>
              <a:rPr lang="fr-FR" sz="3600" dirty="0" smtClean="0"/>
              <a:t> 2006</a:t>
            </a:r>
            <a:r>
              <a:rPr lang="fr-FR" sz="3600" dirty="0"/>
              <a: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98550" y="1217613"/>
            <a:ext cx="6958013" cy="5197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01862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a:bodyPr>
          <a:lstStyle/>
          <a:p>
            <a:r>
              <a:rPr lang="en-US" sz="3600" dirty="0"/>
              <a:t>Qantas QF 32, 2010 (0 </a:t>
            </a:r>
            <a:r>
              <a:rPr lang="en-US" sz="3600" dirty="0" smtClean="0"/>
              <a:t>victim)</a:t>
            </a:r>
            <a:endParaRPr lang="fr-FR" sz="36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Espace réservé du contenu 2"/>
          <p:cNvSpPr>
            <a:spLocks noGrp="1"/>
          </p:cNvSpPr>
          <p:nvPr>
            <p:ph idx="1"/>
          </p:nvPr>
        </p:nvSpPr>
        <p:spPr>
          <a:xfrm>
            <a:off x="0" y="1294559"/>
            <a:ext cx="3261815" cy="4525963"/>
          </a:xfrm>
        </p:spPr>
        <p:txBody>
          <a:bodyPr>
            <a:normAutofit fontScale="85000" lnSpcReduction="10000"/>
          </a:bodyPr>
          <a:lstStyle/>
          <a:p>
            <a:r>
              <a:rPr lang="en-US" sz="2000" dirty="0" smtClean="0"/>
              <a:t>Off Singapore, Nov 2010, 21</a:t>
            </a:r>
          </a:p>
          <a:p>
            <a:r>
              <a:rPr lang="en-US" sz="2000" dirty="0" smtClean="0"/>
              <a:t>2 year old A380 superjumbo, Trent 900 engine</a:t>
            </a:r>
          </a:p>
          <a:p>
            <a:r>
              <a:rPr lang="en-US" sz="2000" dirty="0"/>
              <a:t>Main cause: </a:t>
            </a:r>
            <a:r>
              <a:rPr lang="en-US" sz="2000" dirty="0" smtClean="0"/>
              <a:t>“defect </a:t>
            </a:r>
            <a:r>
              <a:rPr lang="en-US" sz="2000" dirty="0"/>
              <a:t>of manufacture of high pressure and intermediate pressure turbines, where the circuit distributes the oil for the bearings of the shafts"</a:t>
            </a:r>
          </a:p>
          <a:p>
            <a:r>
              <a:rPr lang="en-US" sz="2000" dirty="0"/>
              <a:t>Repairs 139 million Australian dollars (All four engines have been replaced, the wing has been repaired and six kilometers of wiring have been changed, overweight: 94 kg)</a:t>
            </a:r>
            <a:endParaRPr lang="fr-FR" sz="2000" dirty="0" smtClean="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815" y="914672"/>
            <a:ext cx="2891399" cy="217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832" y="4892675"/>
            <a:ext cx="33369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018" y="2750882"/>
            <a:ext cx="2813177" cy="2141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59342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a:bodyPr>
          <a:lstStyle/>
          <a:p>
            <a:r>
              <a:rPr lang="en-US" sz="3600" dirty="0"/>
              <a:t>Qantas QF 32, 2010 (0 </a:t>
            </a:r>
            <a:r>
              <a:rPr lang="en-US" sz="3600" dirty="0" smtClean="0"/>
              <a:t>victim)</a:t>
            </a:r>
            <a:endParaRPr lang="fr-FR" sz="36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35054" y="1473200"/>
            <a:ext cx="2689225" cy="25463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60475"/>
            <a:ext cx="3546475" cy="511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78138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18977"/>
            <a:ext cx="9144000" cy="1143000"/>
          </a:xfrm>
        </p:spPr>
        <p:txBody>
          <a:bodyPr>
            <a:noAutofit/>
          </a:bodyPr>
          <a:lstStyle/>
          <a:p>
            <a:r>
              <a:rPr lang="en-US" sz="3600" dirty="0"/>
              <a:t>U</a:t>
            </a:r>
            <a:r>
              <a:rPr lang="en-US" sz="3600" dirty="0" smtClean="0"/>
              <a:t>ncontained </a:t>
            </a:r>
            <a:r>
              <a:rPr lang="en-US" sz="3600" dirty="0"/>
              <a:t>failure of a GE CF6-80C2B6 engine occurred on a Boeing </a:t>
            </a:r>
            <a:r>
              <a:rPr lang="en-US" sz="3600" dirty="0" smtClean="0"/>
              <a:t>767-300 (</a:t>
            </a:r>
            <a:r>
              <a:rPr lang="fr-FR" sz="3600" dirty="0"/>
              <a:t>Oct. 28, </a:t>
            </a:r>
            <a:r>
              <a:rPr lang="fr-FR" sz="3600" dirty="0" smtClean="0"/>
              <a:t>2016)</a:t>
            </a:r>
            <a:endParaRPr lang="fr-FR" sz="36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21506" name="Picture 2" descr="Recovered stage 2 HPT disk pie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1" y="1283631"/>
            <a:ext cx="344803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Fatigue crack location on a disk fracture sur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160" y="1283631"/>
            <a:ext cx="5152440" cy="2523476"/>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138175" y="4883631"/>
            <a:ext cx="3356496" cy="369332"/>
          </a:xfrm>
          <a:prstGeom prst="rect">
            <a:avLst/>
          </a:prstGeom>
          <a:noFill/>
        </p:spPr>
        <p:txBody>
          <a:bodyPr wrap="none" rtlCol="0">
            <a:spAutoFit/>
          </a:bodyPr>
          <a:lstStyle/>
          <a:p>
            <a:r>
              <a:rPr lang="en-US" i="1" dirty="0"/>
              <a:t>Recovered stage 2 HPT disk pieces</a:t>
            </a:r>
            <a:endParaRPr lang="fr-FR" dirty="0"/>
          </a:p>
        </p:txBody>
      </p:sp>
      <p:sp>
        <p:nvSpPr>
          <p:cNvPr id="6" name="Rectangle 5"/>
          <p:cNvSpPr/>
          <p:nvPr/>
        </p:nvSpPr>
        <p:spPr>
          <a:xfrm>
            <a:off x="3663624" y="3764769"/>
            <a:ext cx="5243511" cy="369332"/>
          </a:xfrm>
          <a:prstGeom prst="rect">
            <a:avLst/>
          </a:prstGeom>
        </p:spPr>
        <p:txBody>
          <a:bodyPr wrap="square">
            <a:spAutoFit/>
          </a:bodyPr>
          <a:lstStyle/>
          <a:p>
            <a:pPr algn="ctr"/>
            <a:r>
              <a:rPr lang="fr-FR" i="1" dirty="0">
                <a:solidFill>
                  <a:srgbClr val="000000"/>
                </a:solidFill>
              </a:rPr>
              <a:t>Fatigue crack location on a </a:t>
            </a:r>
            <a:r>
              <a:rPr lang="fr-FR" i="1" dirty="0" err="1">
                <a:solidFill>
                  <a:srgbClr val="000000"/>
                </a:solidFill>
              </a:rPr>
              <a:t>disk</a:t>
            </a:r>
            <a:r>
              <a:rPr lang="fr-FR" i="1" dirty="0">
                <a:solidFill>
                  <a:srgbClr val="000000"/>
                </a:solidFill>
              </a:rPr>
              <a:t> fracture surface</a:t>
            </a:r>
            <a:endParaRPr lang="fr-FR" dirty="0"/>
          </a:p>
        </p:txBody>
      </p:sp>
      <p:sp>
        <p:nvSpPr>
          <p:cNvPr id="7" name="Rectangle 6"/>
          <p:cNvSpPr/>
          <p:nvPr/>
        </p:nvSpPr>
        <p:spPr>
          <a:xfrm>
            <a:off x="97820" y="6149745"/>
            <a:ext cx="7488313" cy="276999"/>
          </a:xfrm>
          <a:prstGeom prst="rect">
            <a:avLst/>
          </a:prstGeom>
        </p:spPr>
        <p:txBody>
          <a:bodyPr wrap="square">
            <a:spAutoFit/>
          </a:bodyPr>
          <a:lstStyle/>
          <a:p>
            <a:r>
              <a:rPr lang="fr-FR" sz="1200" i="1" dirty="0"/>
              <a:t>http://www.ntsb.gov/news/press-releases/Pages/pr20161104.aspx</a:t>
            </a:r>
          </a:p>
        </p:txBody>
      </p:sp>
      <p:pic>
        <p:nvPicPr>
          <p:cNvPr id="8" name="Image 7"/>
          <p:cNvPicPr>
            <a:picLocks noChangeAspect="1"/>
          </p:cNvPicPr>
          <p:nvPr/>
        </p:nvPicPr>
        <p:blipFill>
          <a:blip r:embed="rId4"/>
          <a:stretch>
            <a:fillRect/>
          </a:stretch>
        </p:blipFill>
        <p:spPr>
          <a:xfrm>
            <a:off x="5562339" y="4322555"/>
            <a:ext cx="3299261" cy="1860815"/>
          </a:xfrm>
          <a:prstGeom prst="rect">
            <a:avLst/>
          </a:prstGeom>
        </p:spPr>
      </p:pic>
      <p:sp>
        <p:nvSpPr>
          <p:cNvPr id="9" name="Rectangle 8"/>
          <p:cNvSpPr/>
          <p:nvPr/>
        </p:nvSpPr>
        <p:spPr>
          <a:xfrm>
            <a:off x="97820" y="5502324"/>
            <a:ext cx="3396851" cy="646331"/>
          </a:xfrm>
          <a:prstGeom prst="rect">
            <a:avLst/>
          </a:prstGeom>
        </p:spPr>
        <p:txBody>
          <a:bodyPr wrap="square">
            <a:spAutoFit/>
          </a:bodyPr>
          <a:lstStyle/>
          <a:p>
            <a:r>
              <a:rPr lang="en-US" dirty="0">
                <a:solidFill>
                  <a:srgbClr val="000000"/>
                </a:solidFill>
              </a:rPr>
              <a:t>10,984 cycles </a:t>
            </a:r>
            <a:r>
              <a:rPr lang="en-US" dirty="0" smtClean="0">
                <a:solidFill>
                  <a:srgbClr val="000000"/>
                </a:solidFill>
              </a:rPr>
              <a:t>/ life </a:t>
            </a:r>
            <a:r>
              <a:rPr lang="en-US" dirty="0">
                <a:solidFill>
                  <a:srgbClr val="000000"/>
                </a:solidFill>
              </a:rPr>
              <a:t>limit of 15,000 cycles</a:t>
            </a:r>
            <a:endParaRPr lang="fr-FR" dirty="0"/>
          </a:p>
        </p:txBody>
      </p:sp>
      <p:pic>
        <p:nvPicPr>
          <p:cNvPr id="10" name="Image 9"/>
          <p:cNvPicPr>
            <a:picLocks noChangeAspect="1"/>
          </p:cNvPicPr>
          <p:nvPr/>
        </p:nvPicPr>
        <p:blipFill>
          <a:blip r:embed="rId5"/>
          <a:stretch>
            <a:fillRect/>
          </a:stretch>
        </p:blipFill>
        <p:spPr>
          <a:xfrm>
            <a:off x="3841976" y="4222344"/>
            <a:ext cx="1540227" cy="1926311"/>
          </a:xfrm>
          <a:prstGeom prst="rect">
            <a:avLst/>
          </a:prstGeom>
        </p:spPr>
      </p:pic>
    </p:spTree>
    <p:extLst>
      <p:ext uri="{BB962C8B-B14F-4D97-AF65-F5344CB8AC3E}">
        <p14:creationId xmlns:p14="http://schemas.microsoft.com/office/powerpoint/2010/main" val="38674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lstStyle/>
          <a:p>
            <a:r>
              <a:rPr lang="fr-FR" dirty="0"/>
              <a:t>ICE </a:t>
            </a:r>
            <a:r>
              <a:rPr lang="fr-FR" dirty="0" err="1"/>
              <a:t>Eschede</a:t>
            </a:r>
            <a:r>
              <a:rPr lang="fr-FR" dirty="0"/>
              <a:t> 1998</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04912" y="927858"/>
            <a:ext cx="6734175" cy="51974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52328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lstStyle/>
          <a:p>
            <a:r>
              <a:rPr lang="fr-FR" dirty="0"/>
              <a:t>ICE </a:t>
            </a:r>
            <a:r>
              <a:rPr lang="fr-FR" dirty="0" err="1"/>
              <a:t>Eschede</a:t>
            </a:r>
            <a:r>
              <a:rPr lang="fr-FR" dirty="0"/>
              <a:t> 1998</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6" name="Picture 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6213" y="2636838"/>
            <a:ext cx="3492500" cy="30972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819525" y="1995488"/>
            <a:ext cx="5159375" cy="313531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17820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lstStyle/>
          <a:p>
            <a:r>
              <a:rPr lang="fr-FR" dirty="0"/>
              <a:t>Fatigue : </a:t>
            </a:r>
            <a:r>
              <a:rPr lang="fr-FR" dirty="0" err="1"/>
              <a:t>still</a:t>
            </a:r>
            <a:r>
              <a:rPr lang="fr-FR" dirty="0"/>
              <a:t> an issue</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3" name="Espace réservé du contenu 2"/>
          <p:cNvSpPr>
            <a:spLocks noGrp="1"/>
          </p:cNvSpPr>
          <p:nvPr>
            <p:ph idx="1"/>
          </p:nvPr>
        </p:nvSpPr>
        <p:spPr>
          <a:xfrm>
            <a:off x="279400" y="954842"/>
            <a:ext cx="8229600" cy="4525963"/>
          </a:xfrm>
        </p:spPr>
        <p:txBody>
          <a:bodyPr>
            <a:normAutofit/>
          </a:bodyPr>
          <a:lstStyle/>
          <a:p>
            <a:pPr>
              <a:spcBef>
                <a:spcPct val="0"/>
              </a:spcBef>
              <a:spcAft>
                <a:spcPct val="0"/>
              </a:spcAft>
            </a:pPr>
            <a:r>
              <a:rPr lang="en-US" sz="2400" dirty="0">
                <a:sym typeface="Monotype Sorts" pitchFamily="2" charset="2"/>
              </a:rPr>
              <a:t>Today: less </a:t>
            </a:r>
            <a:r>
              <a:rPr lang="en-US" sz="2400" dirty="0" smtClean="0">
                <a:sym typeface="Monotype Sorts" pitchFamily="2" charset="2"/>
              </a:rPr>
              <a:t>disasters;</a:t>
            </a:r>
            <a:endParaRPr lang="en-US" sz="2400" dirty="0">
              <a:sym typeface="Monotype Sorts" pitchFamily="2" charset="2"/>
            </a:endParaRPr>
          </a:p>
          <a:p>
            <a:pPr>
              <a:spcBef>
                <a:spcPct val="0"/>
              </a:spcBef>
              <a:spcAft>
                <a:spcPct val="0"/>
              </a:spcAft>
            </a:pPr>
            <a:r>
              <a:rPr lang="en-US" sz="2400" dirty="0">
                <a:sym typeface="Monotype Sorts" pitchFamily="2" charset="2"/>
              </a:rPr>
              <a:t>Nevertheless, this problem is always present and must always be taken into account in the </a:t>
            </a:r>
            <a:r>
              <a:rPr lang="en-US" sz="2400" dirty="0" smtClean="0">
                <a:sym typeface="Monotype Sorts" pitchFamily="2" charset="2"/>
              </a:rPr>
              <a:t>design </a:t>
            </a:r>
            <a:r>
              <a:rPr lang="en-US" sz="2400" dirty="0">
                <a:sym typeface="Monotype Sorts" pitchFamily="2" charset="2"/>
              </a:rPr>
              <a:t>and maintenance of structures (transport, energy production, mechanical industry, etc.) and in the development of new alloys.</a:t>
            </a:r>
            <a:endParaRPr lang="fr-FR" sz="2400" dirty="0"/>
          </a:p>
        </p:txBody>
      </p:sp>
      <p:pic>
        <p:nvPicPr>
          <p:cNvPr id="8" name="Picture 4" descr="boeing19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3217823"/>
            <a:ext cx="42989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AT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244982"/>
            <a:ext cx="381000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463550" y="5830888"/>
            <a:ext cx="34526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dirty="0">
                <a:solidFill>
                  <a:schemeClr val="tx1"/>
                </a:solidFill>
                <a:latin typeface="Times New Roman" panose="02020603050405020304" pitchFamily="18" charset="0"/>
              </a:rPr>
              <a:t>Boeing 737 - 1988</a:t>
            </a:r>
            <a:r>
              <a:rPr lang="fr-FR" sz="1800" b="0" dirty="0">
                <a:solidFill>
                  <a:schemeClr val="tx1"/>
                </a:solidFill>
                <a:latin typeface="Times New Roman" panose="02020603050405020304" pitchFamily="18" charset="0"/>
              </a:rPr>
              <a:t>: </a:t>
            </a:r>
            <a:r>
              <a:rPr lang="fr-FR" sz="1800" b="0" i="1" dirty="0" smtClean="0">
                <a:solidFill>
                  <a:schemeClr val="tx1"/>
                </a:solidFill>
                <a:latin typeface="Times New Roman" panose="02020603050405020304" pitchFamily="18" charset="0"/>
              </a:rPr>
              <a:t>fuselage </a:t>
            </a:r>
            <a:r>
              <a:rPr lang="fr-FR" sz="1800" b="0" i="1" dirty="0" err="1" smtClean="0">
                <a:solidFill>
                  <a:schemeClr val="tx1"/>
                </a:solidFill>
                <a:latin typeface="Times New Roman" panose="02020603050405020304" pitchFamily="18" charset="0"/>
              </a:rPr>
              <a:t>failure</a:t>
            </a:r>
            <a:endParaRPr lang="fr-FR" sz="1800" b="0" dirty="0">
              <a:solidFill>
                <a:schemeClr val="tx1"/>
              </a:solidFill>
              <a:latin typeface="Times New Roman" panose="02020603050405020304" pitchFamily="18" charset="0"/>
            </a:endParaRPr>
          </a:p>
        </p:txBody>
      </p:sp>
      <p:sp>
        <p:nvSpPr>
          <p:cNvPr id="11" name="Text Box 7"/>
          <p:cNvSpPr txBox="1">
            <a:spLocks noChangeArrowheads="1"/>
          </p:cNvSpPr>
          <p:nvPr/>
        </p:nvSpPr>
        <p:spPr bwMode="auto">
          <a:xfrm>
            <a:off x="4673600" y="6035675"/>
            <a:ext cx="4470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dirty="0">
                <a:solidFill>
                  <a:schemeClr val="tx1"/>
                </a:solidFill>
                <a:latin typeface="Times New Roman" panose="02020603050405020304" pitchFamily="18" charset="0"/>
              </a:rPr>
              <a:t>Longerons ATR : présence de fissures de fatigue</a:t>
            </a:r>
            <a:endParaRPr lang="fr-FR" sz="1800" b="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304743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lstStyle/>
          <a:p>
            <a:r>
              <a:rPr lang="en-GB" dirty="0"/>
              <a:t>Fatigue in practice</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Espace réservé du contenu 4"/>
          <p:cNvSpPr>
            <a:spLocks noGrp="1"/>
          </p:cNvSpPr>
          <p:nvPr>
            <p:ph idx="1"/>
          </p:nvPr>
        </p:nvSpPr>
        <p:spPr>
          <a:xfrm>
            <a:off x="457200" y="972942"/>
            <a:ext cx="8229600" cy="4525963"/>
          </a:xfrm>
        </p:spPr>
        <p:txBody>
          <a:bodyPr>
            <a:normAutofit/>
          </a:bodyPr>
          <a:lstStyle/>
          <a:p>
            <a:r>
              <a:rPr lang="en-US" sz="2400" dirty="0"/>
              <a:t>80% of failures in service are due to the fatigue phenomenon (1982 estimated cost of about 4% of GDP in the USA);</a:t>
            </a:r>
          </a:p>
          <a:p>
            <a:r>
              <a:rPr lang="en-US" sz="2400" dirty="0"/>
              <a:t>  Among these failures, about 80% are due to a poor understanding of this phenomenon in the design (bad design, inadequate criterion, ...)</a:t>
            </a:r>
            <a:endParaRPr lang="fr-FR" sz="2400" dirty="0"/>
          </a:p>
          <a:p>
            <a:pPr marL="0" indent="0">
              <a:buNone/>
            </a:pPr>
            <a:endParaRPr lang="fr-FR" sz="2400" dirty="0"/>
          </a:p>
        </p:txBody>
      </p:sp>
      <p:graphicFrame>
        <p:nvGraphicFramePr>
          <p:cNvPr id="16" name="Object 4"/>
          <p:cNvGraphicFramePr>
            <a:graphicFrameLocks noChangeAspect="1"/>
          </p:cNvGraphicFramePr>
          <p:nvPr>
            <p:extLst>
              <p:ext uri="{D42A27DB-BD31-4B8C-83A1-F6EECF244321}">
                <p14:modId xmlns:p14="http://schemas.microsoft.com/office/powerpoint/2010/main" val="3200651026"/>
              </p:ext>
            </p:extLst>
          </p:nvPr>
        </p:nvGraphicFramePr>
        <p:xfrm>
          <a:off x="2239963" y="4453634"/>
          <a:ext cx="1744662" cy="1254125"/>
        </p:xfrm>
        <a:graphic>
          <a:graphicData uri="http://schemas.openxmlformats.org/presentationml/2006/ole">
            <mc:AlternateContent xmlns:mc="http://schemas.openxmlformats.org/markup-compatibility/2006">
              <mc:Choice xmlns:v="urn:schemas-microsoft-com:vml" Requires="v">
                <p:oleObj spid="_x0000_s16551" name="Clip" r:id="rId3" imgW="2480650" imgH="1783533" progId="MS_ClipArt_Gallery.2">
                  <p:embed/>
                </p:oleObj>
              </mc:Choice>
              <mc:Fallback>
                <p:oleObj name="Clip" r:id="rId3" imgW="2480650" imgH="1783533"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963" y="4453634"/>
                        <a:ext cx="1744662"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5"/>
          <p:cNvGraphicFramePr>
            <a:graphicFrameLocks noChangeAspect="1"/>
          </p:cNvGraphicFramePr>
          <p:nvPr>
            <p:extLst>
              <p:ext uri="{D42A27DB-BD31-4B8C-83A1-F6EECF244321}">
                <p14:modId xmlns:p14="http://schemas.microsoft.com/office/powerpoint/2010/main" val="3885881908"/>
              </p:ext>
            </p:extLst>
          </p:nvPr>
        </p:nvGraphicFramePr>
        <p:xfrm>
          <a:off x="6878638" y="3886896"/>
          <a:ext cx="1597025" cy="1223963"/>
        </p:xfrm>
        <a:graphic>
          <a:graphicData uri="http://schemas.openxmlformats.org/presentationml/2006/ole">
            <mc:AlternateContent xmlns:mc="http://schemas.openxmlformats.org/markup-compatibility/2006">
              <mc:Choice xmlns:v="urn:schemas-microsoft-com:vml" Requires="v">
                <p:oleObj spid="_x0000_s16552" name="Clip" r:id="rId5" imgW="2954448" imgH="2263366" progId="MS_ClipArt_Gallery.2">
                  <p:embed/>
                </p:oleObj>
              </mc:Choice>
              <mc:Fallback>
                <p:oleObj name="Clip" r:id="rId5" imgW="2954448" imgH="2263366"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8638" y="3886896"/>
                        <a:ext cx="1597025" cy="122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1820580837"/>
              </p:ext>
            </p:extLst>
          </p:nvPr>
        </p:nvGraphicFramePr>
        <p:xfrm>
          <a:off x="5211763" y="4248846"/>
          <a:ext cx="1468437" cy="1493838"/>
        </p:xfrm>
        <a:graphic>
          <a:graphicData uri="http://schemas.openxmlformats.org/presentationml/2006/ole">
            <mc:AlternateContent xmlns:mc="http://schemas.openxmlformats.org/markup-compatibility/2006">
              <mc:Choice xmlns:v="urn:schemas-microsoft-com:vml" Requires="v">
                <p:oleObj spid="_x0000_s16553" name="Clip" r:id="rId7" imgW="2744709" imgH="2789976" progId="MS_ClipArt_Gallery.2">
                  <p:embed/>
                </p:oleObj>
              </mc:Choice>
              <mc:Fallback>
                <p:oleObj name="Clip" r:id="rId7" imgW="2744709" imgH="2789976"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1763" y="4248846"/>
                        <a:ext cx="1468437" cy="1493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8"/>
          <p:cNvGraphicFramePr>
            <a:graphicFrameLocks noChangeAspect="1"/>
          </p:cNvGraphicFramePr>
          <p:nvPr>
            <p:extLst>
              <p:ext uri="{D42A27DB-BD31-4B8C-83A1-F6EECF244321}">
                <p14:modId xmlns:p14="http://schemas.microsoft.com/office/powerpoint/2010/main" val="3960124798"/>
              </p:ext>
            </p:extLst>
          </p:nvPr>
        </p:nvGraphicFramePr>
        <p:xfrm>
          <a:off x="430213" y="3682109"/>
          <a:ext cx="1744662" cy="1149350"/>
        </p:xfrm>
        <a:graphic>
          <a:graphicData uri="http://schemas.openxmlformats.org/presentationml/2006/ole">
            <mc:AlternateContent xmlns:mc="http://schemas.openxmlformats.org/markup-compatibility/2006">
              <mc:Choice xmlns:v="urn:schemas-microsoft-com:vml" Requires="v">
                <p:oleObj spid="_x0000_s16554" name="Clip" r:id="rId9" imgW="5714286" imgH="3761905" progId="MS_ClipArt_Gallery.2">
                  <p:embed/>
                </p:oleObj>
              </mc:Choice>
              <mc:Fallback>
                <p:oleObj name="Clip" r:id="rId9" imgW="5714286" imgH="3761905"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213" y="3682109"/>
                        <a:ext cx="1744662"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9"/>
          <p:cNvGraphicFramePr>
            <a:graphicFrameLocks noChangeAspect="1"/>
          </p:cNvGraphicFramePr>
          <p:nvPr>
            <p:extLst>
              <p:ext uri="{D42A27DB-BD31-4B8C-83A1-F6EECF244321}">
                <p14:modId xmlns:p14="http://schemas.microsoft.com/office/powerpoint/2010/main" val="131352545"/>
              </p:ext>
            </p:extLst>
          </p:nvPr>
        </p:nvGraphicFramePr>
        <p:xfrm>
          <a:off x="3951288" y="3550346"/>
          <a:ext cx="1558925" cy="1554163"/>
        </p:xfrm>
        <a:graphic>
          <a:graphicData uri="http://schemas.openxmlformats.org/presentationml/2006/ole">
            <mc:AlternateContent xmlns:mc="http://schemas.openxmlformats.org/markup-compatibility/2006">
              <mc:Choice xmlns:v="urn:schemas-microsoft-com:vml" Requires="v">
                <p:oleObj spid="_x0000_s16555" name="Clip" r:id="rId11" imgW="1826057" imgH="1821485" progId="MS_ClipArt_Gallery.2">
                  <p:embed/>
                </p:oleObj>
              </mc:Choice>
              <mc:Fallback>
                <p:oleObj name="Clip" r:id="rId11" imgW="1826057" imgH="1821485" progId="MS_ClipArt_Gallery.2">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1288" y="3550346"/>
                        <a:ext cx="1558925" cy="155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593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endParaRPr lang="fr-FR"/>
          </a:p>
        </p:txBody>
      </p:sp>
      <p:sp>
        <p:nvSpPr>
          <p:cNvPr id="3" name="Titre 2"/>
          <p:cNvSpPr>
            <a:spLocks noGrp="1"/>
          </p:cNvSpPr>
          <p:nvPr>
            <p:ph type="title"/>
          </p:nvPr>
        </p:nvSpPr>
        <p:spPr/>
        <p:txBody>
          <a:bodyPr/>
          <a:lstStyle/>
          <a:p>
            <a:r>
              <a:rPr lang="fr-FR" dirty="0" smtClean="0"/>
              <a:t>INTRODUCTION TO FATIGUE</a:t>
            </a:r>
            <a:endParaRPr lang="fr-FR" dirty="0"/>
          </a:p>
        </p:txBody>
      </p:sp>
      <p:sp>
        <p:nvSpPr>
          <p:cNvPr id="4" name="Espace réservé du texte 3"/>
          <p:cNvSpPr>
            <a:spLocks noGrp="1"/>
          </p:cNvSpPr>
          <p:nvPr>
            <p:ph type="body" sz="quarter" idx="10"/>
          </p:nvPr>
        </p:nvSpPr>
        <p:spPr/>
        <p:txBody>
          <a:bodyPr/>
          <a:lstStyle/>
          <a:p>
            <a:endParaRPr lang="fr-FR"/>
          </a:p>
        </p:txBody>
      </p:sp>
      <p:sp>
        <p:nvSpPr>
          <p:cNvPr id="5" name="Espace réservé du texte 4"/>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33830123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lstStyle/>
          <a:p>
            <a:r>
              <a:rPr lang="en-GB" dirty="0"/>
              <a:t>Fatigue in practice</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Espace réservé du contenu 4"/>
          <p:cNvSpPr>
            <a:spLocks noGrp="1"/>
          </p:cNvSpPr>
          <p:nvPr>
            <p:ph idx="1"/>
          </p:nvPr>
        </p:nvSpPr>
        <p:spPr>
          <a:xfrm>
            <a:off x="457200" y="972942"/>
            <a:ext cx="8229600" cy="4525963"/>
          </a:xfrm>
        </p:spPr>
        <p:txBody>
          <a:bodyPr>
            <a:normAutofit fontScale="92500"/>
          </a:bodyPr>
          <a:lstStyle/>
          <a:p>
            <a:r>
              <a:rPr lang="en-US" dirty="0"/>
              <a:t>Fatigue affects many fields of activity. Examples:</a:t>
            </a:r>
          </a:p>
          <a:p>
            <a:pPr lvl="1"/>
            <a:r>
              <a:rPr lang="fr-FR" dirty="0" err="1"/>
              <a:t>Automotive</a:t>
            </a:r>
            <a:endParaRPr lang="fr-FR" dirty="0"/>
          </a:p>
          <a:p>
            <a:pPr lvl="1"/>
            <a:r>
              <a:rPr lang="fr-FR" dirty="0"/>
              <a:t>Agricultural machineries</a:t>
            </a:r>
          </a:p>
          <a:p>
            <a:pPr lvl="1"/>
            <a:r>
              <a:rPr lang="fr-FR" dirty="0" err="1"/>
              <a:t>Aéircrafts</a:t>
            </a:r>
            <a:endParaRPr lang="fr-FR" dirty="0"/>
          </a:p>
          <a:p>
            <a:pPr lvl="1"/>
            <a:r>
              <a:rPr lang="fr-FR" dirty="0"/>
              <a:t>Pressure </a:t>
            </a:r>
            <a:r>
              <a:rPr lang="fr-FR" dirty="0" err="1"/>
              <a:t>vessels</a:t>
            </a:r>
            <a:endParaRPr lang="fr-FR" dirty="0"/>
          </a:p>
          <a:p>
            <a:pPr lvl="1"/>
            <a:r>
              <a:rPr lang="fr-FR" dirty="0" err="1"/>
              <a:t>Pipings</a:t>
            </a:r>
            <a:endParaRPr lang="fr-FR" dirty="0"/>
          </a:p>
          <a:p>
            <a:pPr lvl="1"/>
            <a:r>
              <a:rPr lang="fr-FR" dirty="0"/>
              <a:t>Implants (valves, </a:t>
            </a:r>
            <a:r>
              <a:rPr lang="fr-FR" dirty="0" err="1"/>
              <a:t>prostheses</a:t>
            </a:r>
            <a:r>
              <a:rPr lang="fr-FR" dirty="0"/>
              <a:t>, ...)</a:t>
            </a:r>
          </a:p>
          <a:p>
            <a:pPr lvl="1"/>
            <a:r>
              <a:rPr lang="fr-FR" dirty="0" err="1"/>
              <a:t>Microelectronics</a:t>
            </a:r>
            <a:endParaRPr lang="fr-FR" dirty="0"/>
          </a:p>
          <a:p>
            <a:pPr lvl="1"/>
            <a:r>
              <a:rPr lang="fr-FR" dirty="0"/>
              <a:t>….</a:t>
            </a:r>
          </a:p>
          <a:p>
            <a:pPr marL="0" indent="0">
              <a:buNone/>
            </a:pPr>
            <a:endParaRPr lang="fr-FR" sz="2400" dirty="0"/>
          </a:p>
        </p:txBody>
      </p:sp>
    </p:spTree>
    <p:extLst>
      <p:ext uri="{BB962C8B-B14F-4D97-AF65-F5344CB8AC3E}">
        <p14:creationId xmlns:p14="http://schemas.microsoft.com/office/powerpoint/2010/main" val="330310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84399"/>
            <a:ext cx="8229600" cy="1143000"/>
          </a:xfrm>
        </p:spPr>
        <p:txBody>
          <a:bodyPr/>
          <a:lstStyle/>
          <a:p>
            <a:r>
              <a:rPr lang="fr-FR" dirty="0" err="1" smtClean="0"/>
              <a:t>Microelectonics</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1888" y="1255713"/>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38" y="2768600"/>
            <a:ext cx="4090987"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29100"/>
            <a:ext cx="4187825"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3550" y="1636713"/>
            <a:ext cx="4675188" cy="364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21261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err="1"/>
              <a:t>Examples</a:t>
            </a:r>
            <a:r>
              <a:rPr lang="fr-FR" dirty="0"/>
              <a:t> of Fatigue </a:t>
            </a:r>
            <a:r>
              <a:rPr lang="fr-FR" dirty="0" err="1"/>
              <a:t>Failure</a:t>
            </a:r>
            <a:endParaRPr lang="fr-FR" dirty="0"/>
          </a:p>
        </p:txBody>
      </p:sp>
      <p:sp>
        <p:nvSpPr>
          <p:cNvPr id="6" name="Sous-titre 5"/>
          <p:cNvSpPr>
            <a:spLocks noGrp="1"/>
          </p:cNvSpPr>
          <p:nvPr>
            <p:ph type="subTitle" idx="1"/>
          </p:nvPr>
        </p:nvSpPr>
        <p:spPr/>
        <p:txBody>
          <a:bodyPr/>
          <a:lstStyle/>
          <a:p>
            <a:endParaRPr lang="fr-FR"/>
          </a:p>
        </p:txBody>
      </p:sp>
      <p:sp>
        <p:nvSpPr>
          <p:cNvPr id="4" name="Espace réservé de la date 3"/>
          <p:cNvSpPr>
            <a:spLocks noGrp="1"/>
          </p:cNvSpPr>
          <p:nvPr>
            <p:ph type="dt" sz="half" idx="4294967295"/>
          </p:nvPr>
        </p:nvSpPr>
        <p:spPr>
          <a:xfrm>
            <a:off x="0" y="6356350"/>
            <a:ext cx="2133600" cy="365125"/>
          </a:xfrm>
        </p:spPr>
        <p:txBody>
          <a:bodyPr/>
          <a:lstStyle/>
          <a:p>
            <a:pPr>
              <a:defRPr/>
            </a:pPr>
            <a:r>
              <a:rPr lang="fr-FR" smtClean="0"/>
              <a:t>G. Hénaff – 2016</a:t>
            </a:r>
            <a:endParaRPr lang="en-GB" dirty="0"/>
          </a:p>
        </p:txBody>
      </p:sp>
    </p:spTree>
    <p:extLst>
      <p:ext uri="{BB962C8B-B14F-4D97-AF65-F5344CB8AC3E}">
        <p14:creationId xmlns:p14="http://schemas.microsoft.com/office/powerpoint/2010/main" val="617556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Fatigue Damage</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pSp>
        <p:nvGrpSpPr>
          <p:cNvPr id="5" name="Group 1040"/>
          <p:cNvGrpSpPr>
            <a:grpSpLocks/>
          </p:cNvGrpSpPr>
          <p:nvPr/>
        </p:nvGrpSpPr>
        <p:grpSpPr bwMode="auto">
          <a:xfrm>
            <a:off x="5259388" y="3376613"/>
            <a:ext cx="1592262" cy="1889125"/>
            <a:chOff x="1388" y="2694"/>
            <a:chExt cx="1003" cy="1190"/>
          </a:xfrm>
        </p:grpSpPr>
        <p:sp>
          <p:nvSpPr>
            <p:cNvPr id="6" name="Freeform 1033"/>
            <p:cNvSpPr>
              <a:spLocks/>
            </p:cNvSpPr>
            <p:nvPr/>
          </p:nvSpPr>
          <p:spPr bwMode="auto">
            <a:xfrm flipH="1">
              <a:off x="1388" y="2694"/>
              <a:ext cx="505" cy="599"/>
            </a:xfrm>
            <a:custGeom>
              <a:avLst/>
              <a:gdLst>
                <a:gd name="T0" fmla="*/ 0 w 505"/>
                <a:gd name="T1" fmla="*/ 599 h 599"/>
                <a:gd name="T2" fmla="*/ 34 w 505"/>
                <a:gd name="T3" fmla="*/ 552 h 599"/>
                <a:gd name="T4" fmla="*/ 142 w 505"/>
                <a:gd name="T5" fmla="*/ 363 h 599"/>
                <a:gd name="T6" fmla="*/ 268 w 505"/>
                <a:gd name="T7" fmla="*/ 162 h 599"/>
                <a:gd name="T8" fmla="*/ 361 w 505"/>
                <a:gd name="T9" fmla="*/ 63 h 599"/>
                <a:gd name="T10" fmla="*/ 448 w 505"/>
                <a:gd name="T11" fmla="*/ 9 h 599"/>
                <a:gd name="T12" fmla="*/ 505 w 505"/>
                <a:gd name="T13" fmla="*/ 0 h 5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5" h="599">
                  <a:moveTo>
                    <a:pt x="0" y="599"/>
                  </a:moveTo>
                  <a:cubicBezTo>
                    <a:pt x="73" y="492"/>
                    <a:pt x="20" y="564"/>
                    <a:pt x="34" y="552"/>
                  </a:cubicBezTo>
                  <a:cubicBezTo>
                    <a:pt x="85" y="456"/>
                    <a:pt x="109" y="402"/>
                    <a:pt x="142" y="363"/>
                  </a:cubicBezTo>
                  <a:cubicBezTo>
                    <a:pt x="178" y="282"/>
                    <a:pt x="239" y="210"/>
                    <a:pt x="268" y="162"/>
                  </a:cubicBezTo>
                  <a:lnTo>
                    <a:pt x="361" y="63"/>
                  </a:lnTo>
                  <a:lnTo>
                    <a:pt x="448" y="9"/>
                  </a:lnTo>
                  <a:lnTo>
                    <a:pt x="505" y="0"/>
                  </a:lnTo>
                </a:path>
              </a:pathLst>
            </a:custGeom>
            <a:noFill/>
            <a:ln w="28575" cap="flat" cmpd="sng">
              <a:solidFill>
                <a:srgbClr val="0066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 name="Freeform 1034"/>
            <p:cNvSpPr>
              <a:spLocks/>
            </p:cNvSpPr>
            <p:nvPr/>
          </p:nvSpPr>
          <p:spPr bwMode="auto">
            <a:xfrm flipV="1">
              <a:off x="1886" y="3285"/>
              <a:ext cx="505" cy="599"/>
            </a:xfrm>
            <a:custGeom>
              <a:avLst/>
              <a:gdLst>
                <a:gd name="T0" fmla="*/ 0 w 505"/>
                <a:gd name="T1" fmla="*/ 599 h 599"/>
                <a:gd name="T2" fmla="*/ 34 w 505"/>
                <a:gd name="T3" fmla="*/ 552 h 599"/>
                <a:gd name="T4" fmla="*/ 142 w 505"/>
                <a:gd name="T5" fmla="*/ 363 h 599"/>
                <a:gd name="T6" fmla="*/ 268 w 505"/>
                <a:gd name="T7" fmla="*/ 162 h 599"/>
                <a:gd name="T8" fmla="*/ 361 w 505"/>
                <a:gd name="T9" fmla="*/ 63 h 599"/>
                <a:gd name="T10" fmla="*/ 448 w 505"/>
                <a:gd name="T11" fmla="*/ 9 h 599"/>
                <a:gd name="T12" fmla="*/ 505 w 505"/>
                <a:gd name="T13" fmla="*/ 0 h 5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5" h="599">
                  <a:moveTo>
                    <a:pt x="0" y="599"/>
                  </a:moveTo>
                  <a:cubicBezTo>
                    <a:pt x="73" y="492"/>
                    <a:pt x="20" y="564"/>
                    <a:pt x="34" y="552"/>
                  </a:cubicBezTo>
                  <a:cubicBezTo>
                    <a:pt x="85" y="456"/>
                    <a:pt x="109" y="402"/>
                    <a:pt x="142" y="363"/>
                  </a:cubicBezTo>
                  <a:cubicBezTo>
                    <a:pt x="178" y="282"/>
                    <a:pt x="239" y="210"/>
                    <a:pt x="268" y="162"/>
                  </a:cubicBezTo>
                  <a:lnTo>
                    <a:pt x="361" y="63"/>
                  </a:lnTo>
                  <a:lnTo>
                    <a:pt x="448" y="9"/>
                  </a:lnTo>
                  <a:lnTo>
                    <a:pt x="505" y="0"/>
                  </a:lnTo>
                </a:path>
              </a:pathLst>
            </a:custGeom>
            <a:noFill/>
            <a:ln w="28575" cap="flat" cmpd="sng">
              <a:solidFill>
                <a:srgbClr val="0066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8" name="Group 1041"/>
          <p:cNvGrpSpPr>
            <a:grpSpLocks/>
          </p:cNvGrpSpPr>
          <p:nvPr/>
        </p:nvGrpSpPr>
        <p:grpSpPr bwMode="auto">
          <a:xfrm>
            <a:off x="6840538" y="3352800"/>
            <a:ext cx="1601787" cy="1912938"/>
            <a:chOff x="2384" y="2679"/>
            <a:chExt cx="1009" cy="1205"/>
          </a:xfrm>
        </p:grpSpPr>
        <p:sp>
          <p:nvSpPr>
            <p:cNvPr id="9" name="Freeform 1032"/>
            <p:cNvSpPr>
              <a:spLocks/>
            </p:cNvSpPr>
            <p:nvPr/>
          </p:nvSpPr>
          <p:spPr bwMode="auto">
            <a:xfrm>
              <a:off x="2888" y="2679"/>
              <a:ext cx="505" cy="599"/>
            </a:xfrm>
            <a:custGeom>
              <a:avLst/>
              <a:gdLst>
                <a:gd name="T0" fmla="*/ 0 w 505"/>
                <a:gd name="T1" fmla="*/ 599 h 599"/>
                <a:gd name="T2" fmla="*/ 34 w 505"/>
                <a:gd name="T3" fmla="*/ 552 h 599"/>
                <a:gd name="T4" fmla="*/ 142 w 505"/>
                <a:gd name="T5" fmla="*/ 363 h 599"/>
                <a:gd name="T6" fmla="*/ 268 w 505"/>
                <a:gd name="T7" fmla="*/ 162 h 599"/>
                <a:gd name="T8" fmla="*/ 361 w 505"/>
                <a:gd name="T9" fmla="*/ 63 h 599"/>
                <a:gd name="T10" fmla="*/ 448 w 505"/>
                <a:gd name="T11" fmla="*/ 9 h 599"/>
                <a:gd name="T12" fmla="*/ 505 w 505"/>
                <a:gd name="T13" fmla="*/ 0 h 5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5" h="599">
                  <a:moveTo>
                    <a:pt x="0" y="599"/>
                  </a:moveTo>
                  <a:cubicBezTo>
                    <a:pt x="73" y="492"/>
                    <a:pt x="20" y="564"/>
                    <a:pt x="34" y="552"/>
                  </a:cubicBezTo>
                  <a:cubicBezTo>
                    <a:pt x="85" y="456"/>
                    <a:pt x="109" y="402"/>
                    <a:pt x="142" y="363"/>
                  </a:cubicBezTo>
                  <a:cubicBezTo>
                    <a:pt x="178" y="282"/>
                    <a:pt x="239" y="210"/>
                    <a:pt x="268" y="162"/>
                  </a:cubicBezTo>
                  <a:lnTo>
                    <a:pt x="361" y="63"/>
                  </a:lnTo>
                  <a:lnTo>
                    <a:pt x="448" y="9"/>
                  </a:lnTo>
                  <a:lnTo>
                    <a:pt x="505" y="0"/>
                  </a:lnTo>
                </a:path>
              </a:pathLst>
            </a:custGeom>
            <a:noFill/>
            <a:ln w="28575" cap="flat" cmpd="sng">
              <a:solidFill>
                <a:srgbClr val="0066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0" name="Freeform 1035"/>
            <p:cNvSpPr>
              <a:spLocks/>
            </p:cNvSpPr>
            <p:nvPr/>
          </p:nvSpPr>
          <p:spPr bwMode="auto">
            <a:xfrm flipH="1" flipV="1">
              <a:off x="2384" y="3285"/>
              <a:ext cx="505" cy="599"/>
            </a:xfrm>
            <a:custGeom>
              <a:avLst/>
              <a:gdLst>
                <a:gd name="T0" fmla="*/ 0 w 505"/>
                <a:gd name="T1" fmla="*/ 599 h 599"/>
                <a:gd name="T2" fmla="*/ 34 w 505"/>
                <a:gd name="T3" fmla="*/ 552 h 599"/>
                <a:gd name="T4" fmla="*/ 142 w 505"/>
                <a:gd name="T5" fmla="*/ 363 h 599"/>
                <a:gd name="T6" fmla="*/ 268 w 505"/>
                <a:gd name="T7" fmla="*/ 162 h 599"/>
                <a:gd name="T8" fmla="*/ 361 w 505"/>
                <a:gd name="T9" fmla="*/ 63 h 599"/>
                <a:gd name="T10" fmla="*/ 448 w 505"/>
                <a:gd name="T11" fmla="*/ 9 h 599"/>
                <a:gd name="T12" fmla="*/ 505 w 505"/>
                <a:gd name="T13" fmla="*/ 0 h 5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5" h="599">
                  <a:moveTo>
                    <a:pt x="0" y="599"/>
                  </a:moveTo>
                  <a:cubicBezTo>
                    <a:pt x="73" y="492"/>
                    <a:pt x="20" y="564"/>
                    <a:pt x="34" y="552"/>
                  </a:cubicBezTo>
                  <a:cubicBezTo>
                    <a:pt x="85" y="456"/>
                    <a:pt x="109" y="402"/>
                    <a:pt x="142" y="363"/>
                  </a:cubicBezTo>
                  <a:cubicBezTo>
                    <a:pt x="178" y="282"/>
                    <a:pt x="239" y="210"/>
                    <a:pt x="268" y="162"/>
                  </a:cubicBezTo>
                  <a:lnTo>
                    <a:pt x="361" y="63"/>
                  </a:lnTo>
                  <a:lnTo>
                    <a:pt x="448" y="9"/>
                  </a:lnTo>
                  <a:lnTo>
                    <a:pt x="505" y="0"/>
                  </a:lnTo>
                </a:path>
              </a:pathLst>
            </a:custGeom>
            <a:noFill/>
            <a:ln w="28575" cap="flat" cmpd="sng">
              <a:solidFill>
                <a:srgbClr val="0066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11" name="Group 1050"/>
          <p:cNvGrpSpPr>
            <a:grpSpLocks/>
          </p:cNvGrpSpPr>
          <p:nvPr/>
        </p:nvGrpSpPr>
        <p:grpSpPr bwMode="auto">
          <a:xfrm>
            <a:off x="5256213" y="3338513"/>
            <a:ext cx="3181350" cy="2471737"/>
            <a:chOff x="1386" y="2670"/>
            <a:chExt cx="2004" cy="1557"/>
          </a:xfrm>
        </p:grpSpPr>
        <p:sp>
          <p:nvSpPr>
            <p:cNvPr id="12" name="Line 1037"/>
            <p:cNvSpPr>
              <a:spLocks noChangeShapeType="1"/>
            </p:cNvSpPr>
            <p:nvPr/>
          </p:nvSpPr>
          <p:spPr bwMode="auto">
            <a:xfrm>
              <a:off x="3378" y="2670"/>
              <a:ext cx="6" cy="15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13" name="Group 1049"/>
            <p:cNvGrpSpPr>
              <a:grpSpLocks/>
            </p:cNvGrpSpPr>
            <p:nvPr/>
          </p:nvGrpSpPr>
          <p:grpSpPr bwMode="auto">
            <a:xfrm>
              <a:off x="1386" y="4014"/>
              <a:ext cx="2004" cy="213"/>
              <a:chOff x="1386" y="4014"/>
              <a:chExt cx="2004" cy="213"/>
            </a:xfrm>
          </p:grpSpPr>
          <p:sp>
            <p:nvSpPr>
              <p:cNvPr id="14" name="Line 1038"/>
              <p:cNvSpPr>
                <a:spLocks noChangeShapeType="1"/>
              </p:cNvSpPr>
              <p:nvPr/>
            </p:nvSpPr>
            <p:spPr bwMode="auto">
              <a:xfrm>
                <a:off x="1386" y="4014"/>
                <a:ext cx="2004" cy="6"/>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5" name="Text Box 1039"/>
              <p:cNvSpPr txBox="1">
                <a:spLocks noChangeArrowheads="1"/>
              </p:cNvSpPr>
              <p:nvPr/>
            </p:nvSpPr>
            <p:spPr bwMode="auto">
              <a:xfrm>
                <a:off x="2221" y="4054"/>
                <a:ext cx="33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a:latin typeface="Symbol" panose="05050102010706020507" pitchFamily="18" charset="2"/>
                  </a:rPr>
                  <a:t>T=1/</a:t>
                </a:r>
                <a:r>
                  <a:rPr lang="fr-FR">
                    <a:latin typeface="Times New Roman" panose="02020603050405020304" pitchFamily="18" charset="0"/>
                    <a:cs typeface="Times New Roman" panose="02020603050405020304" pitchFamily="18" charset="0"/>
                  </a:rPr>
                  <a:t>f</a:t>
                </a:r>
              </a:p>
            </p:txBody>
          </p:sp>
        </p:grpSp>
      </p:grpSp>
      <p:grpSp>
        <p:nvGrpSpPr>
          <p:cNvPr id="16" name="Group 1052"/>
          <p:cNvGrpSpPr>
            <a:grpSpLocks/>
          </p:cNvGrpSpPr>
          <p:nvPr/>
        </p:nvGrpSpPr>
        <p:grpSpPr bwMode="auto">
          <a:xfrm>
            <a:off x="5011738" y="2698750"/>
            <a:ext cx="3851275" cy="2887663"/>
            <a:chOff x="1232" y="2267"/>
            <a:chExt cx="2426" cy="1819"/>
          </a:xfrm>
        </p:grpSpPr>
        <p:grpSp>
          <p:nvGrpSpPr>
            <p:cNvPr id="17" name="Group 1051"/>
            <p:cNvGrpSpPr>
              <a:grpSpLocks/>
            </p:cNvGrpSpPr>
            <p:nvPr/>
          </p:nvGrpSpPr>
          <p:grpSpPr bwMode="auto">
            <a:xfrm>
              <a:off x="1365" y="2470"/>
              <a:ext cx="2293" cy="1616"/>
              <a:chOff x="1365" y="2470"/>
              <a:chExt cx="2293" cy="1616"/>
            </a:xfrm>
          </p:grpSpPr>
          <p:grpSp>
            <p:nvGrpSpPr>
              <p:cNvPr id="19" name="Group 1030"/>
              <p:cNvGrpSpPr>
                <a:grpSpLocks/>
              </p:cNvGrpSpPr>
              <p:nvPr/>
            </p:nvGrpSpPr>
            <p:grpSpPr bwMode="auto">
              <a:xfrm>
                <a:off x="1365" y="2470"/>
                <a:ext cx="2293" cy="1616"/>
                <a:chOff x="876" y="2581"/>
                <a:chExt cx="1348" cy="1298"/>
              </a:xfrm>
            </p:grpSpPr>
            <p:sp>
              <p:nvSpPr>
                <p:cNvPr id="21" name="Line 1028"/>
                <p:cNvSpPr>
                  <a:spLocks noChangeShapeType="1"/>
                </p:cNvSpPr>
                <p:nvPr/>
              </p:nvSpPr>
              <p:spPr bwMode="auto">
                <a:xfrm>
                  <a:off x="887" y="2581"/>
                  <a:ext cx="0" cy="1298"/>
                </a:xfrm>
                <a:prstGeom prst="line">
                  <a:avLst/>
                </a:prstGeom>
                <a:noFill/>
                <a:ln w="381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2" name="Line 1029"/>
                <p:cNvSpPr>
                  <a:spLocks noChangeShapeType="1"/>
                </p:cNvSpPr>
                <p:nvPr/>
              </p:nvSpPr>
              <p:spPr bwMode="auto">
                <a:xfrm flipH="1">
                  <a:off x="876" y="3230"/>
                  <a:ext cx="1348" cy="0"/>
                </a:xfrm>
                <a:prstGeom prst="line">
                  <a:avLst/>
                </a:prstGeom>
                <a:noFill/>
                <a:ln w="381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20" name="Text Box 1036"/>
              <p:cNvSpPr txBox="1">
                <a:spLocks noChangeArrowheads="1"/>
              </p:cNvSpPr>
              <p:nvPr/>
            </p:nvSpPr>
            <p:spPr bwMode="auto">
              <a:xfrm>
                <a:off x="3386" y="3099"/>
                <a:ext cx="15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1600">
                    <a:latin typeface="Times New Roman" panose="02020603050405020304" pitchFamily="18" charset="0"/>
                    <a:cs typeface="Times New Roman" panose="02020603050405020304" pitchFamily="18" charset="0"/>
                  </a:rPr>
                  <a:t>t</a:t>
                </a:r>
              </a:p>
            </p:txBody>
          </p:sp>
        </p:grpSp>
        <p:sp>
          <p:nvSpPr>
            <p:cNvPr id="18" name="Text Box 1042"/>
            <p:cNvSpPr txBox="1">
              <a:spLocks noChangeArrowheads="1"/>
            </p:cNvSpPr>
            <p:nvPr/>
          </p:nvSpPr>
          <p:spPr bwMode="auto">
            <a:xfrm>
              <a:off x="1232" y="2267"/>
              <a:ext cx="20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1800">
                  <a:latin typeface="Symbol" panose="05050102010706020507" pitchFamily="18" charset="2"/>
                </a:rPr>
                <a:t>s</a:t>
              </a:r>
            </a:p>
          </p:txBody>
        </p:sp>
      </p:grpSp>
      <p:grpSp>
        <p:nvGrpSpPr>
          <p:cNvPr id="23" name="Group 1048"/>
          <p:cNvGrpSpPr>
            <a:grpSpLocks/>
          </p:cNvGrpSpPr>
          <p:nvPr/>
        </p:nvGrpSpPr>
        <p:grpSpPr bwMode="auto">
          <a:xfrm>
            <a:off x="4319588" y="3165475"/>
            <a:ext cx="4117975" cy="366713"/>
            <a:chOff x="796" y="2561"/>
            <a:chExt cx="2594" cy="231"/>
          </a:xfrm>
        </p:grpSpPr>
        <p:sp>
          <p:nvSpPr>
            <p:cNvPr id="24" name="Line 1043"/>
            <p:cNvSpPr>
              <a:spLocks noChangeShapeType="1"/>
            </p:cNvSpPr>
            <p:nvPr/>
          </p:nvSpPr>
          <p:spPr bwMode="auto">
            <a:xfrm flipV="1">
              <a:off x="1140" y="2671"/>
              <a:ext cx="2250" cy="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25" name="Text Box 1044"/>
            <p:cNvSpPr txBox="1">
              <a:spLocks noChangeArrowheads="1"/>
            </p:cNvSpPr>
            <p:nvPr/>
          </p:nvSpPr>
          <p:spPr bwMode="auto">
            <a:xfrm>
              <a:off x="796" y="2561"/>
              <a:ext cx="37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1800">
                  <a:solidFill>
                    <a:srgbClr val="006600"/>
                  </a:solidFill>
                  <a:latin typeface="Symbol" panose="05050102010706020507" pitchFamily="18" charset="2"/>
                </a:rPr>
                <a:t>s</a:t>
              </a:r>
              <a:r>
                <a:rPr lang="fr-FR" sz="1800" baseline="-25000">
                  <a:solidFill>
                    <a:srgbClr val="006600"/>
                  </a:solidFill>
                  <a:latin typeface="Times New Roman" panose="02020603050405020304" pitchFamily="18" charset="0"/>
                  <a:cs typeface="Times New Roman" panose="02020603050405020304" pitchFamily="18" charset="0"/>
                </a:rPr>
                <a:t>max</a:t>
              </a:r>
              <a:endParaRPr lang="fr-FR" sz="1800">
                <a:solidFill>
                  <a:srgbClr val="006600"/>
                </a:solidFill>
                <a:latin typeface="Times New Roman" panose="02020603050405020304" pitchFamily="18" charset="0"/>
                <a:cs typeface="Times New Roman" panose="02020603050405020304" pitchFamily="18" charset="0"/>
              </a:endParaRPr>
            </a:p>
          </p:txBody>
        </p:sp>
      </p:grpSp>
      <p:grpSp>
        <p:nvGrpSpPr>
          <p:cNvPr id="26" name="Group 1047"/>
          <p:cNvGrpSpPr>
            <a:grpSpLocks/>
          </p:cNvGrpSpPr>
          <p:nvPr/>
        </p:nvGrpSpPr>
        <p:grpSpPr bwMode="auto">
          <a:xfrm>
            <a:off x="4306888" y="5080000"/>
            <a:ext cx="4130675" cy="366713"/>
            <a:chOff x="788" y="3791"/>
            <a:chExt cx="2602" cy="231"/>
          </a:xfrm>
        </p:grpSpPr>
        <p:sp>
          <p:nvSpPr>
            <p:cNvPr id="27" name="Text Box 1045"/>
            <p:cNvSpPr txBox="1">
              <a:spLocks noChangeArrowheads="1"/>
            </p:cNvSpPr>
            <p:nvPr/>
          </p:nvSpPr>
          <p:spPr bwMode="auto">
            <a:xfrm>
              <a:off x="788" y="3791"/>
              <a:ext cx="363"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1800">
                  <a:solidFill>
                    <a:srgbClr val="006600"/>
                  </a:solidFill>
                  <a:latin typeface="Symbol" panose="05050102010706020507" pitchFamily="18" charset="2"/>
                </a:rPr>
                <a:t>s</a:t>
              </a:r>
              <a:r>
                <a:rPr lang="fr-FR" sz="1800" baseline="-25000">
                  <a:solidFill>
                    <a:srgbClr val="006600"/>
                  </a:solidFill>
                  <a:latin typeface="Times New Roman" panose="02020603050405020304" pitchFamily="18" charset="0"/>
                  <a:cs typeface="Times New Roman" panose="02020603050405020304" pitchFamily="18" charset="0"/>
                </a:rPr>
                <a:t>min</a:t>
              </a:r>
              <a:endParaRPr lang="fr-FR" sz="1800">
                <a:solidFill>
                  <a:srgbClr val="006600"/>
                </a:solidFill>
                <a:latin typeface="Times New Roman" panose="02020603050405020304" pitchFamily="18" charset="0"/>
                <a:cs typeface="Times New Roman" panose="02020603050405020304" pitchFamily="18" charset="0"/>
              </a:endParaRPr>
            </a:p>
          </p:txBody>
        </p:sp>
        <p:sp>
          <p:nvSpPr>
            <p:cNvPr id="28" name="Line 1046"/>
            <p:cNvSpPr>
              <a:spLocks noChangeShapeType="1"/>
            </p:cNvSpPr>
            <p:nvPr/>
          </p:nvSpPr>
          <p:spPr bwMode="auto">
            <a:xfrm flipV="1">
              <a:off x="1140" y="3900"/>
              <a:ext cx="2250" cy="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29" name="Oval 1062"/>
          <p:cNvSpPr>
            <a:spLocks noChangeArrowheads="1"/>
          </p:cNvSpPr>
          <p:nvPr/>
        </p:nvSpPr>
        <p:spPr bwMode="auto">
          <a:xfrm>
            <a:off x="5181600" y="3276600"/>
            <a:ext cx="177800" cy="190500"/>
          </a:xfrm>
          <a:prstGeom prst="ellipse">
            <a:avLst/>
          </a:pr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sp>
        <p:nvSpPr>
          <p:cNvPr id="30" name="Text Box 1063"/>
          <p:cNvSpPr txBox="1">
            <a:spLocks noChangeArrowheads="1"/>
          </p:cNvSpPr>
          <p:nvPr/>
        </p:nvSpPr>
        <p:spPr bwMode="auto">
          <a:xfrm>
            <a:off x="5272088" y="2943225"/>
            <a:ext cx="457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2000">
                <a:solidFill>
                  <a:schemeClr val="hlink"/>
                </a:solidFill>
                <a:latin typeface="Symbol" panose="05050102010706020507" pitchFamily="18" charset="2"/>
              </a:rPr>
              <a:t>s</a:t>
            </a:r>
            <a:r>
              <a:rPr lang="fr-FR" sz="2000" baseline="-25000">
                <a:solidFill>
                  <a:schemeClr val="hlink"/>
                </a:solidFill>
                <a:latin typeface="Symbol" panose="05050102010706020507" pitchFamily="18" charset="2"/>
              </a:rPr>
              <a:t>A</a:t>
            </a:r>
            <a:endParaRPr lang="fr-FR" sz="2000">
              <a:solidFill>
                <a:schemeClr val="hlink"/>
              </a:solidFill>
              <a:latin typeface="Symbol" panose="05050102010706020507" pitchFamily="18" charset="2"/>
            </a:endParaRPr>
          </a:p>
        </p:txBody>
      </p:sp>
      <p:sp>
        <p:nvSpPr>
          <p:cNvPr id="31" name="AutoShape 1066">
            <a:hlinkClick r:id="rId3" action="ppaction://program" highlightClick="1"/>
          </p:cNvPr>
          <p:cNvSpPr>
            <a:spLocks noChangeArrowheads="1"/>
          </p:cNvSpPr>
          <p:nvPr/>
        </p:nvSpPr>
        <p:spPr bwMode="auto">
          <a:xfrm>
            <a:off x="2097088" y="4875213"/>
            <a:ext cx="941387" cy="681037"/>
          </a:xfrm>
          <a:prstGeom prst="actionButtonForwardNex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pic>
        <p:nvPicPr>
          <p:cNvPr id="32" name="flexrot.AVI">
            <a:hlinkClick r:id="" action="ppaction://media"/>
          </p:cNvPr>
          <p:cNvPicPr>
            <a:picLocks noGrp="1" noRot="1" noChangeAspect="1" noChangeArrowheads="1"/>
          </p:cNvPicPr>
          <p:nvPr>
            <p:ph idx="1"/>
            <a:videoFile r:link="rId1"/>
          </p:nvPr>
        </p:nvPicPr>
        <p:blipFill>
          <a:blip r:embed="rId4">
            <a:extLst>
              <a:ext uri="{28A0092B-C50C-407E-A947-70E740481C1C}">
                <a14:useLocalDpi xmlns:a14="http://schemas.microsoft.com/office/drawing/2010/main" val="0"/>
              </a:ext>
            </a:extLst>
          </a:blip>
          <a:srcRect/>
          <a:stretch>
            <a:fillRect/>
          </a:stretch>
        </p:blipFill>
        <p:spPr>
          <a:xfrm>
            <a:off x="381000" y="1400175"/>
            <a:ext cx="3997325" cy="2725738"/>
          </a:xfrm>
        </p:spPr>
      </p:pic>
    </p:spTree>
    <p:extLst>
      <p:ext uri="{BB962C8B-B14F-4D97-AF65-F5344CB8AC3E}">
        <p14:creationId xmlns:p14="http://schemas.microsoft.com/office/powerpoint/2010/main" val="2261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1" presetClass="entr" presetSubtype="0" fill="hold" grpId="0" nodeType="withEffect">
                                  <p:stCondLst>
                                    <p:cond delay="12000"/>
                                  </p:stCondLst>
                                  <p:childTnLst>
                                    <p:set>
                                      <p:cBhvr>
                                        <p:cTn id="8" dur="1" fill="hold">
                                          <p:stCondLst>
                                            <p:cond delay="499"/>
                                          </p:stCondLst>
                                        </p:cTn>
                                        <p:tgtEl>
                                          <p:spTgt spid="29"/>
                                        </p:tgtEl>
                                        <p:attrNameLst>
                                          <p:attrName>style.visibility</p:attrName>
                                        </p:attrNameLst>
                                      </p:cBhvr>
                                      <p:to>
                                        <p:strVal val="visible"/>
                                      </p:to>
                                    </p:set>
                                  </p:childTnLst>
                                </p:cTn>
                              </p:par>
                            </p:childTnLst>
                          </p:cTn>
                        </p:par>
                        <p:par>
                          <p:cTn id="9" fill="hold">
                            <p:stCondLst>
                              <p:cond delay="12500"/>
                            </p:stCondLst>
                            <p:childTnLst>
                              <p:par>
                                <p:cTn id="10" presetID="1" presetClass="entr" presetSubtype="0" fill="hold" grpId="0" nodeType="afterEffect">
                                  <p:stCondLst>
                                    <p:cond delay="1000"/>
                                  </p:stCondLst>
                                  <p:childTnLst>
                                    <p:set>
                                      <p:cBhvr>
                                        <p:cTn id="11" dur="1" fill="hold">
                                          <p:stCondLst>
                                            <p:cond delay="499"/>
                                          </p:stCondLst>
                                        </p:cTn>
                                        <p:tgtEl>
                                          <p:spTgt spid="30"/>
                                        </p:tgtEl>
                                        <p:attrNameLst>
                                          <p:attrName>style.visibility</p:attrName>
                                        </p:attrNameLst>
                                      </p:cBhvr>
                                      <p:to>
                                        <p:strVal val="visible"/>
                                      </p:to>
                                    </p:set>
                                  </p:childTnLst>
                                </p:cTn>
                              </p:par>
                            </p:childTnLst>
                          </p:cTn>
                        </p:par>
                        <p:par>
                          <p:cTn id="12" fill="hold">
                            <p:stCondLst>
                              <p:cond delay="14000"/>
                            </p:stCondLst>
                            <p:childTnLst>
                              <p:par>
                                <p:cTn id="13" presetID="22" presetClass="entr" presetSubtype="8" fill="hold" nodeType="afterEffect">
                                  <p:stCondLst>
                                    <p:cond delay="7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21500"/>
                            </p:stCondLst>
                            <p:childTnLst>
                              <p:par>
                                <p:cTn id="17" presetID="22" presetClass="entr" presetSubtype="8" fill="hold" nodeType="afterEffect">
                                  <p:stCondLst>
                                    <p:cond delay="60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8000"/>
                            </p:stCondLst>
                            <p:childTnLst>
                              <p:par>
                                <p:cTn id="21" presetID="1" presetClass="entr" presetSubtype="0" fill="hold" nodeType="afterEffect">
                                  <p:stCondLst>
                                    <p:cond delay="10000"/>
                                  </p:stCondLst>
                                  <p:childTnLst>
                                    <p:set>
                                      <p:cBhvr>
                                        <p:cTn id="22" dur="1" fill="hold">
                                          <p:stCondLst>
                                            <p:cond delay="499"/>
                                          </p:stCondLst>
                                        </p:cTn>
                                        <p:tgtEl>
                                          <p:spTgt spid="23"/>
                                        </p:tgtEl>
                                        <p:attrNameLst>
                                          <p:attrName>style.visibility</p:attrName>
                                        </p:attrNameLst>
                                      </p:cBhvr>
                                      <p:to>
                                        <p:strVal val="visible"/>
                                      </p:to>
                                    </p:set>
                                  </p:childTnLst>
                                </p:cTn>
                              </p:par>
                            </p:childTnLst>
                          </p:cTn>
                        </p:par>
                        <p:par>
                          <p:cTn id="23" fill="hold">
                            <p:stCondLst>
                              <p:cond delay="38500"/>
                            </p:stCondLst>
                            <p:childTnLst>
                              <p:par>
                                <p:cTn id="24" presetID="1" presetClass="entr" presetSubtype="0" fill="hold" nodeType="afterEffect">
                                  <p:stCondLst>
                                    <p:cond delay="1000"/>
                                  </p:stCondLst>
                                  <p:childTnLst>
                                    <p:set>
                                      <p:cBhvr>
                                        <p:cTn id="25" dur="1" fill="hold">
                                          <p:stCondLst>
                                            <p:cond delay="499"/>
                                          </p:stCondLst>
                                        </p:cTn>
                                        <p:tgtEl>
                                          <p:spTgt spid="26"/>
                                        </p:tgtEl>
                                        <p:attrNameLst>
                                          <p:attrName>style.visibility</p:attrName>
                                        </p:attrNameLst>
                                      </p:cBhvr>
                                      <p:to>
                                        <p:strVal val="visible"/>
                                      </p:to>
                                    </p:set>
                                  </p:childTnLst>
                                </p:cTn>
                              </p:par>
                            </p:childTnLst>
                          </p:cTn>
                        </p:par>
                        <p:par>
                          <p:cTn id="26" fill="hold">
                            <p:stCondLst>
                              <p:cond delay="40000"/>
                            </p:stCondLst>
                            <p:childTnLst>
                              <p:par>
                                <p:cTn id="27" presetID="1" presetClass="entr" presetSubtype="0" fill="hold" nodeType="afterEffect">
                                  <p:stCondLst>
                                    <p:cond delay="9000"/>
                                  </p:stCondLst>
                                  <p:childTnLst>
                                    <p:set>
                                      <p:cBhvr>
                                        <p:cTn id="2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32"/>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32"/>
                                        </p:tgtEl>
                                      </p:cBhvr>
                                    </p:cmd>
                                  </p:childTnLst>
                                </p:cTn>
                              </p:par>
                            </p:childTnLst>
                          </p:cTn>
                        </p:par>
                      </p:childTnLst>
                    </p:cTn>
                  </p:par>
                </p:childTnLst>
              </p:cTn>
              <p:nextCondLst>
                <p:cond evt="onClick" delay="0">
                  <p:tgtEl>
                    <p:spTgt spid="32"/>
                  </p:tgtEl>
                </p:cond>
              </p:nextCondLst>
            </p:seq>
            <p:video>
              <p:cMediaNode>
                <p:cTn id="34" fill="hold" display="0">
                  <p:stCondLst>
                    <p:cond delay="indefinite"/>
                  </p:stCondLst>
                  <p:endCondLst>
                    <p:cond evt="onNext" delay="0">
                      <p:tgtEl>
                        <p:sldTgt/>
                      </p:tgtEl>
                    </p:cond>
                    <p:cond evt="onPrev" delay="0">
                      <p:tgtEl>
                        <p:sldTgt/>
                      </p:tgtEl>
                    </p:cond>
                  </p:endCondLst>
                </p:cTn>
                <p:tgtEl>
                  <p:spTgt spid="32"/>
                </p:tgtEl>
              </p:cMediaNode>
            </p:video>
          </p:childTnLst>
        </p:cTn>
      </p:par>
    </p:tnLst>
    <p:bldLst>
      <p:bldP spid="29" grpId="0" animBg="1"/>
      <p:bldP spid="3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fontScale="90000"/>
          </a:bodyPr>
          <a:lstStyle/>
          <a:p>
            <a:r>
              <a:rPr lang="fr-FR" dirty="0" err="1"/>
              <a:t>Morphology</a:t>
            </a:r>
            <a:r>
              <a:rPr lang="fr-FR" dirty="0"/>
              <a:t> of a Fatigue Fracture Surface</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FACIESRUPTURE">
            <a:hlinkClick r:id="" action="ppaction://media"/>
          </p:cNvPr>
          <p:cNvPicPr>
            <a:picLocks noGrp="1" noRot="1" noChangeAspect="1" noChangeArrowheads="1"/>
          </p:cNvPicPr>
          <p:nvPr>
            <p:ph idx="1"/>
            <a:videoFile r:link="rId1"/>
          </p:nvPr>
        </p:nvPicPr>
        <p:blipFill>
          <a:blip r:embed="rId3"/>
          <a:srcRect/>
          <a:stretch>
            <a:fillRect/>
          </a:stretch>
        </p:blipFill>
        <p:spPr>
          <a:xfrm>
            <a:off x="1198563" y="1508125"/>
            <a:ext cx="6319837" cy="43084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447462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683"/>
            <a:ext cx="9144000" cy="1143000"/>
          </a:xfrm>
        </p:spPr>
        <p:txBody>
          <a:bodyPr>
            <a:normAutofit fontScale="90000"/>
          </a:bodyPr>
          <a:lstStyle/>
          <a:p>
            <a:r>
              <a:rPr lang="fr-FR" dirty="0" err="1"/>
              <a:t>Morphology</a:t>
            </a:r>
            <a:r>
              <a:rPr lang="fr-FR" dirty="0"/>
              <a:t> of a Fatigue Fracture Surface</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6" name="Picture 1053" descr="rai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0" y="1952625"/>
            <a:ext cx="3506788"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081"/>
          <p:cNvSpPr>
            <a:spLocks/>
          </p:cNvSpPr>
          <p:nvPr/>
        </p:nvSpPr>
        <p:spPr bwMode="auto">
          <a:xfrm>
            <a:off x="1246188" y="1469232"/>
            <a:ext cx="3303587" cy="2546350"/>
          </a:xfrm>
          <a:custGeom>
            <a:avLst/>
            <a:gdLst>
              <a:gd name="T0" fmla="*/ 2147483647 w 2767"/>
              <a:gd name="T1" fmla="*/ 2147483647 h 2027"/>
              <a:gd name="T2" fmla="*/ 2147483647 w 2767"/>
              <a:gd name="T3" fmla="*/ 2147483647 h 2027"/>
              <a:gd name="T4" fmla="*/ 2147483647 w 2767"/>
              <a:gd name="T5" fmla="*/ 2147483647 h 2027"/>
              <a:gd name="T6" fmla="*/ 2147483647 w 2767"/>
              <a:gd name="T7" fmla="*/ 2147483647 h 2027"/>
              <a:gd name="T8" fmla="*/ 2147483647 w 2767"/>
              <a:gd name="T9" fmla="*/ 2147483647 h 2027"/>
              <a:gd name="T10" fmla="*/ 2147483647 w 2767"/>
              <a:gd name="T11" fmla="*/ 2147483647 h 2027"/>
              <a:gd name="T12" fmla="*/ 2147483647 w 2767"/>
              <a:gd name="T13" fmla="*/ 2147483647 h 2027"/>
              <a:gd name="T14" fmla="*/ 2147483647 w 2767"/>
              <a:gd name="T15" fmla="*/ 2147483647 h 2027"/>
              <a:gd name="T16" fmla="*/ 2147483647 w 2767"/>
              <a:gd name="T17" fmla="*/ 2147483647 h 2027"/>
              <a:gd name="T18" fmla="*/ 2147483647 w 2767"/>
              <a:gd name="T19" fmla="*/ 2147483647 h 2027"/>
              <a:gd name="T20" fmla="*/ 2147483647 w 2767"/>
              <a:gd name="T21" fmla="*/ 2147483647 h 2027"/>
              <a:gd name="T22" fmla="*/ 2147483647 w 2767"/>
              <a:gd name="T23" fmla="*/ 2147483647 h 2027"/>
              <a:gd name="T24" fmla="*/ 2147483647 w 2767"/>
              <a:gd name="T25" fmla="*/ 2147483647 h 2027"/>
              <a:gd name="T26" fmla="*/ 2147483647 w 2767"/>
              <a:gd name="T27" fmla="*/ 2147483647 h 2027"/>
              <a:gd name="T28" fmla="*/ 2147483647 w 2767"/>
              <a:gd name="T29" fmla="*/ 2147483647 h 2027"/>
              <a:gd name="T30" fmla="*/ 2147483647 w 2767"/>
              <a:gd name="T31" fmla="*/ 2147483647 h 2027"/>
              <a:gd name="T32" fmla="*/ 2147483647 w 2767"/>
              <a:gd name="T33" fmla="*/ 2147483647 h 2027"/>
              <a:gd name="T34" fmla="*/ 2147483647 w 2767"/>
              <a:gd name="T35" fmla="*/ 2147483647 h 2027"/>
              <a:gd name="T36" fmla="*/ 2147483647 w 2767"/>
              <a:gd name="T37" fmla="*/ 2147483647 h 2027"/>
              <a:gd name="T38" fmla="*/ 2147483647 w 2767"/>
              <a:gd name="T39" fmla="*/ 2147483647 h 2027"/>
              <a:gd name="T40" fmla="*/ 2147483647 w 2767"/>
              <a:gd name="T41" fmla="*/ 2147483647 h 2027"/>
              <a:gd name="T42" fmla="*/ 2147483647 w 2767"/>
              <a:gd name="T43" fmla="*/ 2147483647 h 2027"/>
              <a:gd name="T44" fmla="*/ 2147483647 w 2767"/>
              <a:gd name="T45" fmla="*/ 2147483647 h 2027"/>
              <a:gd name="T46" fmla="*/ 2147483647 w 2767"/>
              <a:gd name="T47" fmla="*/ 2147483647 h 2027"/>
              <a:gd name="T48" fmla="*/ 2147483647 w 2767"/>
              <a:gd name="T49" fmla="*/ 2147483647 h 2027"/>
              <a:gd name="T50" fmla="*/ 2147483647 w 2767"/>
              <a:gd name="T51" fmla="*/ 2147483647 h 2027"/>
              <a:gd name="T52" fmla="*/ 2147483647 w 2767"/>
              <a:gd name="T53" fmla="*/ 2147483647 h 20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67" h="2027">
                <a:moveTo>
                  <a:pt x="7" y="1019"/>
                </a:moveTo>
                <a:cubicBezTo>
                  <a:pt x="0" y="951"/>
                  <a:pt x="4" y="874"/>
                  <a:pt x="13" y="797"/>
                </a:cubicBezTo>
                <a:cubicBezTo>
                  <a:pt x="22" y="720"/>
                  <a:pt x="24" y="642"/>
                  <a:pt x="61" y="557"/>
                </a:cubicBezTo>
                <a:cubicBezTo>
                  <a:pt x="98" y="472"/>
                  <a:pt x="168" y="359"/>
                  <a:pt x="235" y="287"/>
                </a:cubicBezTo>
                <a:cubicBezTo>
                  <a:pt x="302" y="215"/>
                  <a:pt x="380" y="166"/>
                  <a:pt x="463" y="125"/>
                </a:cubicBezTo>
                <a:cubicBezTo>
                  <a:pt x="546" y="84"/>
                  <a:pt x="655" y="60"/>
                  <a:pt x="733" y="41"/>
                </a:cubicBezTo>
                <a:cubicBezTo>
                  <a:pt x="811" y="22"/>
                  <a:pt x="844" y="16"/>
                  <a:pt x="931" y="11"/>
                </a:cubicBezTo>
                <a:cubicBezTo>
                  <a:pt x="1018" y="6"/>
                  <a:pt x="1135" y="0"/>
                  <a:pt x="1255" y="11"/>
                </a:cubicBezTo>
                <a:cubicBezTo>
                  <a:pt x="1375" y="22"/>
                  <a:pt x="1515" y="39"/>
                  <a:pt x="1651" y="77"/>
                </a:cubicBezTo>
                <a:cubicBezTo>
                  <a:pt x="1787" y="115"/>
                  <a:pt x="1949" y="176"/>
                  <a:pt x="2071" y="239"/>
                </a:cubicBezTo>
                <a:cubicBezTo>
                  <a:pt x="2193" y="302"/>
                  <a:pt x="2289" y="362"/>
                  <a:pt x="2383" y="455"/>
                </a:cubicBezTo>
                <a:lnTo>
                  <a:pt x="2635" y="797"/>
                </a:lnTo>
                <a:lnTo>
                  <a:pt x="2719" y="995"/>
                </a:lnTo>
                <a:lnTo>
                  <a:pt x="2767" y="1301"/>
                </a:lnTo>
                <a:cubicBezTo>
                  <a:pt x="2749" y="1414"/>
                  <a:pt x="2654" y="1595"/>
                  <a:pt x="2611" y="1673"/>
                </a:cubicBezTo>
                <a:lnTo>
                  <a:pt x="2509" y="1769"/>
                </a:lnTo>
                <a:cubicBezTo>
                  <a:pt x="2443" y="1807"/>
                  <a:pt x="2313" y="1866"/>
                  <a:pt x="2215" y="1901"/>
                </a:cubicBezTo>
                <a:cubicBezTo>
                  <a:pt x="2117" y="1936"/>
                  <a:pt x="2036" y="1959"/>
                  <a:pt x="1921" y="1979"/>
                </a:cubicBezTo>
                <a:cubicBezTo>
                  <a:pt x="1806" y="1999"/>
                  <a:pt x="1641" y="2015"/>
                  <a:pt x="1525" y="2021"/>
                </a:cubicBezTo>
                <a:cubicBezTo>
                  <a:pt x="1409" y="2027"/>
                  <a:pt x="1318" y="2023"/>
                  <a:pt x="1225" y="2015"/>
                </a:cubicBezTo>
                <a:cubicBezTo>
                  <a:pt x="1132" y="2007"/>
                  <a:pt x="1054" y="1995"/>
                  <a:pt x="967" y="1973"/>
                </a:cubicBezTo>
                <a:cubicBezTo>
                  <a:pt x="880" y="1951"/>
                  <a:pt x="787" y="1922"/>
                  <a:pt x="703" y="1883"/>
                </a:cubicBezTo>
                <a:lnTo>
                  <a:pt x="463" y="1739"/>
                </a:lnTo>
                <a:cubicBezTo>
                  <a:pt x="394" y="1689"/>
                  <a:pt x="342" y="1641"/>
                  <a:pt x="289" y="1583"/>
                </a:cubicBezTo>
                <a:lnTo>
                  <a:pt x="145" y="1391"/>
                </a:lnTo>
                <a:cubicBezTo>
                  <a:pt x="106" y="1328"/>
                  <a:pt x="78" y="1267"/>
                  <a:pt x="55" y="1205"/>
                </a:cubicBezTo>
                <a:cubicBezTo>
                  <a:pt x="32" y="1143"/>
                  <a:pt x="17" y="1058"/>
                  <a:pt x="7" y="1019"/>
                </a:cubicBezTo>
                <a:close/>
              </a:path>
            </a:pathLst>
          </a:custGeom>
          <a:solidFill>
            <a:srgbClr val="CFCFC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 name="Freeform 1082" descr="5%"/>
          <p:cNvSpPr>
            <a:spLocks/>
          </p:cNvSpPr>
          <p:nvPr/>
        </p:nvSpPr>
        <p:spPr bwMode="auto">
          <a:xfrm>
            <a:off x="1262063" y="2039144"/>
            <a:ext cx="2543175" cy="1957388"/>
          </a:xfrm>
          <a:custGeom>
            <a:avLst/>
            <a:gdLst>
              <a:gd name="T0" fmla="*/ 0 w 2131"/>
              <a:gd name="T1" fmla="*/ 2147483647 h 1560"/>
              <a:gd name="T2" fmla="*/ 2147483647 w 2131"/>
              <a:gd name="T3" fmla="*/ 2147483647 h 1560"/>
              <a:gd name="T4" fmla="*/ 2147483647 w 2131"/>
              <a:gd name="T5" fmla="*/ 2147483647 h 1560"/>
              <a:gd name="T6" fmla="*/ 2147483647 w 2131"/>
              <a:gd name="T7" fmla="*/ 2147483647 h 1560"/>
              <a:gd name="T8" fmla="*/ 2147483647 w 2131"/>
              <a:gd name="T9" fmla="*/ 2147483647 h 1560"/>
              <a:gd name="T10" fmla="*/ 2147483647 w 2131"/>
              <a:gd name="T11" fmla="*/ 2147483647 h 1560"/>
              <a:gd name="T12" fmla="*/ 2147483647 w 2131"/>
              <a:gd name="T13" fmla="*/ 2147483647 h 1560"/>
              <a:gd name="T14" fmla="*/ 2147483647 w 2131"/>
              <a:gd name="T15" fmla="*/ 2147483647 h 1560"/>
              <a:gd name="T16" fmla="*/ 2147483647 w 2131"/>
              <a:gd name="T17" fmla="*/ 2147483647 h 1560"/>
              <a:gd name="T18" fmla="*/ 2147483647 w 2131"/>
              <a:gd name="T19" fmla="*/ 2147483647 h 1560"/>
              <a:gd name="T20" fmla="*/ 2147483647 w 2131"/>
              <a:gd name="T21" fmla="*/ 2147483647 h 1560"/>
              <a:gd name="T22" fmla="*/ 2147483647 w 2131"/>
              <a:gd name="T23" fmla="*/ 2147483647 h 1560"/>
              <a:gd name="T24" fmla="*/ 2147483647 w 2131"/>
              <a:gd name="T25" fmla="*/ 2147483647 h 1560"/>
              <a:gd name="T26" fmla="*/ 2147483647 w 2131"/>
              <a:gd name="T27" fmla="*/ 2147483647 h 1560"/>
              <a:gd name="T28" fmla="*/ 2147483647 w 2131"/>
              <a:gd name="T29" fmla="*/ 2147483647 h 1560"/>
              <a:gd name="T30" fmla="*/ 2147483647 w 2131"/>
              <a:gd name="T31" fmla="*/ 2147483647 h 1560"/>
              <a:gd name="T32" fmla="*/ 2147483647 w 2131"/>
              <a:gd name="T33" fmla="*/ 2147483647 h 1560"/>
              <a:gd name="T34" fmla="*/ 2147483647 w 2131"/>
              <a:gd name="T35" fmla="*/ 2147483647 h 1560"/>
              <a:gd name="T36" fmla="*/ 2147483647 w 2131"/>
              <a:gd name="T37" fmla="*/ 2147483647 h 1560"/>
              <a:gd name="T38" fmla="*/ 2147483647 w 2131"/>
              <a:gd name="T39" fmla="*/ 2147483647 h 1560"/>
              <a:gd name="T40" fmla="*/ 2147483647 w 2131"/>
              <a:gd name="T41" fmla="*/ 2147483647 h 1560"/>
              <a:gd name="T42" fmla="*/ 2147483647 w 2131"/>
              <a:gd name="T43" fmla="*/ 2147483647 h 1560"/>
              <a:gd name="T44" fmla="*/ 2147483647 w 2131"/>
              <a:gd name="T45" fmla="*/ 2147483647 h 1560"/>
              <a:gd name="T46" fmla="*/ 2147483647 w 2131"/>
              <a:gd name="T47" fmla="*/ 2147483647 h 1560"/>
              <a:gd name="T48" fmla="*/ 2147483647 w 2131"/>
              <a:gd name="T49" fmla="*/ 2147483647 h 1560"/>
              <a:gd name="T50" fmla="*/ 2147483647 w 2131"/>
              <a:gd name="T51" fmla="*/ 2147483647 h 1560"/>
              <a:gd name="T52" fmla="*/ 2147483647 w 2131"/>
              <a:gd name="T53" fmla="*/ 2147483647 h 1560"/>
              <a:gd name="T54" fmla="*/ 0 w 2131"/>
              <a:gd name="T55" fmla="*/ 2147483647 h 15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31" h="1560">
                <a:moveTo>
                  <a:pt x="0" y="344"/>
                </a:moveTo>
                <a:lnTo>
                  <a:pt x="36" y="194"/>
                </a:lnTo>
                <a:lnTo>
                  <a:pt x="48" y="98"/>
                </a:lnTo>
                <a:cubicBezTo>
                  <a:pt x="94" y="69"/>
                  <a:pt x="190" y="36"/>
                  <a:pt x="312" y="20"/>
                </a:cubicBezTo>
                <a:cubicBezTo>
                  <a:pt x="434" y="4"/>
                  <a:pt x="645" y="0"/>
                  <a:pt x="780" y="4"/>
                </a:cubicBezTo>
                <a:cubicBezTo>
                  <a:pt x="915" y="8"/>
                  <a:pt x="1010" y="19"/>
                  <a:pt x="1124" y="44"/>
                </a:cubicBezTo>
                <a:cubicBezTo>
                  <a:pt x="1238" y="69"/>
                  <a:pt x="1368" y="112"/>
                  <a:pt x="1464" y="152"/>
                </a:cubicBezTo>
                <a:cubicBezTo>
                  <a:pt x="1560" y="192"/>
                  <a:pt x="1625" y="225"/>
                  <a:pt x="1700" y="284"/>
                </a:cubicBezTo>
                <a:lnTo>
                  <a:pt x="1912" y="508"/>
                </a:lnTo>
                <a:cubicBezTo>
                  <a:pt x="1969" y="582"/>
                  <a:pt x="2008" y="655"/>
                  <a:pt x="2040" y="728"/>
                </a:cubicBezTo>
                <a:cubicBezTo>
                  <a:pt x="2072" y="801"/>
                  <a:pt x="2090" y="867"/>
                  <a:pt x="2104" y="944"/>
                </a:cubicBezTo>
                <a:cubicBezTo>
                  <a:pt x="2118" y="1021"/>
                  <a:pt x="2131" y="1108"/>
                  <a:pt x="2124" y="1188"/>
                </a:cubicBezTo>
                <a:cubicBezTo>
                  <a:pt x="2117" y="1268"/>
                  <a:pt x="2079" y="1371"/>
                  <a:pt x="2064" y="1424"/>
                </a:cubicBezTo>
                <a:lnTo>
                  <a:pt x="2032" y="1504"/>
                </a:lnTo>
                <a:lnTo>
                  <a:pt x="1832" y="1544"/>
                </a:lnTo>
                <a:lnTo>
                  <a:pt x="1508" y="1560"/>
                </a:lnTo>
                <a:lnTo>
                  <a:pt x="1560" y="1412"/>
                </a:lnTo>
                <a:lnTo>
                  <a:pt x="1600" y="1268"/>
                </a:lnTo>
                <a:lnTo>
                  <a:pt x="1600" y="1132"/>
                </a:lnTo>
                <a:cubicBezTo>
                  <a:pt x="1588" y="1069"/>
                  <a:pt x="1557" y="959"/>
                  <a:pt x="1528" y="892"/>
                </a:cubicBezTo>
                <a:lnTo>
                  <a:pt x="1424" y="732"/>
                </a:lnTo>
                <a:cubicBezTo>
                  <a:pt x="1382" y="684"/>
                  <a:pt x="1325" y="643"/>
                  <a:pt x="1276" y="604"/>
                </a:cubicBezTo>
                <a:cubicBezTo>
                  <a:pt x="1227" y="565"/>
                  <a:pt x="1192" y="533"/>
                  <a:pt x="1132" y="500"/>
                </a:cubicBezTo>
                <a:cubicBezTo>
                  <a:pt x="1072" y="467"/>
                  <a:pt x="994" y="429"/>
                  <a:pt x="916" y="404"/>
                </a:cubicBezTo>
                <a:lnTo>
                  <a:pt x="664" y="352"/>
                </a:lnTo>
                <a:lnTo>
                  <a:pt x="408" y="320"/>
                </a:lnTo>
                <a:cubicBezTo>
                  <a:pt x="329" y="315"/>
                  <a:pt x="256" y="320"/>
                  <a:pt x="188" y="324"/>
                </a:cubicBezTo>
                <a:cubicBezTo>
                  <a:pt x="120" y="328"/>
                  <a:pt x="39" y="340"/>
                  <a:pt x="0" y="344"/>
                </a:cubicBezTo>
                <a:close/>
              </a:path>
            </a:pathLst>
          </a:custGeom>
          <a:pattFill prst="pct5">
            <a:fgClr>
              <a:schemeClr val="bg2"/>
            </a:fgClr>
            <a:bgClr>
              <a:schemeClr val="bg1"/>
            </a:bgClr>
          </a:pattFill>
          <a:ln w="31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 name="Freeform 1083"/>
          <p:cNvSpPr>
            <a:spLocks/>
          </p:cNvSpPr>
          <p:nvPr/>
        </p:nvSpPr>
        <p:spPr bwMode="auto">
          <a:xfrm>
            <a:off x="1257300" y="2713832"/>
            <a:ext cx="3673475" cy="2633662"/>
          </a:xfrm>
          <a:custGeom>
            <a:avLst/>
            <a:gdLst>
              <a:gd name="T0" fmla="*/ 0 w 3078"/>
              <a:gd name="T1" fmla="*/ 0 h 2097"/>
              <a:gd name="T2" fmla="*/ 11 w 3078"/>
              <a:gd name="T3" fmla="*/ 1146 h 2097"/>
              <a:gd name="T4" fmla="*/ 67 w 3078"/>
              <a:gd name="T5" fmla="*/ 1383 h 2097"/>
              <a:gd name="T6" fmla="*/ 272 w 3078"/>
              <a:gd name="T7" fmla="*/ 1637 h 2097"/>
              <a:gd name="T8" fmla="*/ 632 w 3078"/>
              <a:gd name="T9" fmla="*/ 1909 h 2097"/>
              <a:gd name="T10" fmla="*/ 1058 w 3078"/>
              <a:gd name="T11" fmla="*/ 2051 h 2097"/>
              <a:gd name="T12" fmla="*/ 1625 w 3078"/>
              <a:gd name="T13" fmla="*/ 2095 h 2097"/>
              <a:gd name="T14" fmla="*/ 2072 w 3078"/>
              <a:gd name="T15" fmla="*/ 2040 h 2097"/>
              <a:gd name="T16" fmla="*/ 2563 w 3078"/>
              <a:gd name="T17" fmla="*/ 1811 h 2097"/>
              <a:gd name="T18" fmla="*/ 2900 w 3078"/>
              <a:gd name="T19" fmla="*/ 1498 h 2097"/>
              <a:gd name="T20" fmla="*/ 3075 w 3078"/>
              <a:gd name="T21" fmla="*/ 1209 h 2097"/>
              <a:gd name="T22" fmla="*/ 3076 w 3078"/>
              <a:gd name="T23" fmla="*/ 1058 h 2097"/>
              <a:gd name="T24" fmla="*/ 3076 w 3078"/>
              <a:gd name="T25" fmla="*/ 22 h 2097"/>
              <a:gd name="T26" fmla="*/ 2956 w 3078"/>
              <a:gd name="T27" fmla="*/ 295 h 2097"/>
              <a:gd name="T28" fmla="*/ 2520 w 3078"/>
              <a:gd name="T29" fmla="*/ 742 h 2097"/>
              <a:gd name="T30" fmla="*/ 2094 w 3078"/>
              <a:gd name="T31" fmla="*/ 949 h 2097"/>
              <a:gd name="T32" fmla="*/ 1440 w 3078"/>
              <a:gd name="T33" fmla="*/ 1030 h 2097"/>
              <a:gd name="T34" fmla="*/ 1068 w 3078"/>
              <a:gd name="T35" fmla="*/ 990 h 2097"/>
              <a:gd name="T36" fmla="*/ 698 w 3078"/>
              <a:gd name="T37" fmla="*/ 884 h 2097"/>
              <a:gd name="T38" fmla="*/ 316 w 3078"/>
              <a:gd name="T39" fmla="*/ 633 h 2097"/>
              <a:gd name="T40" fmla="*/ 64 w 3078"/>
              <a:gd name="T41" fmla="*/ 278 h 2097"/>
              <a:gd name="T42" fmla="*/ 0 w 3078"/>
              <a:gd name="T43" fmla="*/ 58 h 2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8" h="2097">
                <a:moveTo>
                  <a:pt x="0" y="0"/>
                </a:moveTo>
                <a:lnTo>
                  <a:pt x="11" y="1146"/>
                </a:lnTo>
                <a:cubicBezTo>
                  <a:pt x="22" y="1376"/>
                  <a:pt x="24" y="1301"/>
                  <a:pt x="67" y="1383"/>
                </a:cubicBezTo>
                <a:cubicBezTo>
                  <a:pt x="110" y="1465"/>
                  <a:pt x="178" y="1549"/>
                  <a:pt x="272" y="1637"/>
                </a:cubicBezTo>
                <a:cubicBezTo>
                  <a:pt x="366" y="1725"/>
                  <a:pt x="501" y="1840"/>
                  <a:pt x="632" y="1909"/>
                </a:cubicBezTo>
                <a:cubicBezTo>
                  <a:pt x="763" y="1978"/>
                  <a:pt x="893" y="2020"/>
                  <a:pt x="1058" y="2051"/>
                </a:cubicBezTo>
                <a:cubicBezTo>
                  <a:pt x="1223" y="2082"/>
                  <a:pt x="1456" y="2097"/>
                  <a:pt x="1625" y="2095"/>
                </a:cubicBezTo>
                <a:cubicBezTo>
                  <a:pt x="1794" y="2093"/>
                  <a:pt x="1916" y="2087"/>
                  <a:pt x="2072" y="2040"/>
                </a:cubicBezTo>
                <a:cubicBezTo>
                  <a:pt x="2228" y="1993"/>
                  <a:pt x="2425" y="1901"/>
                  <a:pt x="2563" y="1811"/>
                </a:cubicBezTo>
                <a:cubicBezTo>
                  <a:pt x="2701" y="1721"/>
                  <a:pt x="2815" y="1598"/>
                  <a:pt x="2900" y="1498"/>
                </a:cubicBezTo>
                <a:cubicBezTo>
                  <a:pt x="2985" y="1398"/>
                  <a:pt x="3037" y="1290"/>
                  <a:pt x="3075" y="1209"/>
                </a:cubicBezTo>
                <a:cubicBezTo>
                  <a:pt x="3078" y="1138"/>
                  <a:pt x="3071" y="1264"/>
                  <a:pt x="3076" y="1058"/>
                </a:cubicBezTo>
                <a:lnTo>
                  <a:pt x="3076" y="22"/>
                </a:lnTo>
                <a:lnTo>
                  <a:pt x="2956" y="295"/>
                </a:lnTo>
                <a:cubicBezTo>
                  <a:pt x="2863" y="415"/>
                  <a:pt x="2664" y="633"/>
                  <a:pt x="2520" y="742"/>
                </a:cubicBezTo>
                <a:cubicBezTo>
                  <a:pt x="2376" y="851"/>
                  <a:pt x="2274" y="901"/>
                  <a:pt x="2094" y="949"/>
                </a:cubicBezTo>
                <a:cubicBezTo>
                  <a:pt x="1914" y="997"/>
                  <a:pt x="1611" y="1023"/>
                  <a:pt x="1440" y="1030"/>
                </a:cubicBezTo>
                <a:cubicBezTo>
                  <a:pt x="1269" y="1037"/>
                  <a:pt x="1192" y="1014"/>
                  <a:pt x="1068" y="990"/>
                </a:cubicBezTo>
                <a:cubicBezTo>
                  <a:pt x="944" y="966"/>
                  <a:pt x="823" y="944"/>
                  <a:pt x="698" y="884"/>
                </a:cubicBezTo>
                <a:cubicBezTo>
                  <a:pt x="573" y="824"/>
                  <a:pt x="422" y="734"/>
                  <a:pt x="316" y="633"/>
                </a:cubicBezTo>
                <a:cubicBezTo>
                  <a:pt x="210" y="532"/>
                  <a:pt x="117" y="374"/>
                  <a:pt x="64" y="278"/>
                </a:cubicBezTo>
                <a:lnTo>
                  <a:pt x="0" y="58"/>
                </a:lnTo>
              </a:path>
            </a:pathLst>
          </a:custGeom>
          <a:gradFill rotWithShape="0">
            <a:gsLst>
              <a:gs pos="0">
                <a:srgbClr val="CFCFCF"/>
              </a:gs>
              <a:gs pos="50000">
                <a:schemeClr val="bg1"/>
              </a:gs>
              <a:gs pos="100000">
                <a:srgbClr val="CFCFCF"/>
              </a:gs>
            </a:gsLst>
            <a:lin ang="0" scaled="1"/>
          </a:gra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10" name="Freeform 1084" descr="5%"/>
          <p:cNvSpPr>
            <a:spLocks/>
          </p:cNvSpPr>
          <p:nvPr/>
        </p:nvSpPr>
        <p:spPr bwMode="auto">
          <a:xfrm>
            <a:off x="1266825" y="2605882"/>
            <a:ext cx="1589088" cy="1385887"/>
          </a:xfrm>
          <a:custGeom>
            <a:avLst/>
            <a:gdLst>
              <a:gd name="T0" fmla="*/ 0 w 1332"/>
              <a:gd name="T1" fmla="*/ 2147483647 h 1104"/>
              <a:gd name="T2" fmla="*/ 0 w 1332"/>
              <a:gd name="T3" fmla="*/ 2147483647 h 1104"/>
              <a:gd name="T4" fmla="*/ 2147483647 w 1332"/>
              <a:gd name="T5" fmla="*/ 0 h 1104"/>
              <a:gd name="T6" fmla="*/ 2147483647 w 1332"/>
              <a:gd name="T7" fmla="*/ 2147483647 h 1104"/>
              <a:gd name="T8" fmla="*/ 2147483647 w 1332"/>
              <a:gd name="T9" fmla="*/ 2147483647 h 1104"/>
              <a:gd name="T10" fmla="*/ 2147483647 w 1332"/>
              <a:gd name="T11" fmla="*/ 2147483647 h 1104"/>
              <a:gd name="T12" fmla="*/ 2147483647 w 1332"/>
              <a:gd name="T13" fmla="*/ 2147483647 h 1104"/>
              <a:gd name="T14" fmla="*/ 2147483647 w 1332"/>
              <a:gd name="T15" fmla="*/ 2147483647 h 1104"/>
              <a:gd name="T16" fmla="*/ 2147483647 w 1332"/>
              <a:gd name="T17" fmla="*/ 2147483647 h 1104"/>
              <a:gd name="T18" fmla="*/ 2147483647 w 1332"/>
              <a:gd name="T19" fmla="*/ 2147483647 h 1104"/>
              <a:gd name="T20" fmla="*/ 2147483647 w 1332"/>
              <a:gd name="T21" fmla="*/ 2147483647 h 1104"/>
              <a:gd name="T22" fmla="*/ 2147483647 w 1332"/>
              <a:gd name="T23" fmla="*/ 2147483647 h 1104"/>
              <a:gd name="T24" fmla="*/ 2147483647 w 1332"/>
              <a:gd name="T25" fmla="*/ 2147483647 h 1104"/>
              <a:gd name="T26" fmla="*/ 2147483647 w 1332"/>
              <a:gd name="T27" fmla="*/ 2147483647 h 1104"/>
              <a:gd name="T28" fmla="*/ 2147483647 w 1332"/>
              <a:gd name="T29" fmla="*/ 2147483647 h 1104"/>
              <a:gd name="T30" fmla="*/ 2147483647 w 1332"/>
              <a:gd name="T31" fmla="*/ 2147483647 h 1104"/>
              <a:gd name="T32" fmla="*/ 2147483647 w 1332"/>
              <a:gd name="T33" fmla="*/ 2147483647 h 1104"/>
              <a:gd name="T34" fmla="*/ 2147483647 w 1332"/>
              <a:gd name="T35" fmla="*/ 2147483647 h 1104"/>
              <a:gd name="T36" fmla="*/ 2147483647 w 1332"/>
              <a:gd name="T37" fmla="*/ 2147483647 h 1104"/>
              <a:gd name="T38" fmla="*/ 2147483647 w 1332"/>
              <a:gd name="T39" fmla="*/ 2147483647 h 1104"/>
              <a:gd name="T40" fmla="*/ 2147483647 w 1332"/>
              <a:gd name="T41" fmla="*/ 2147483647 h 1104"/>
              <a:gd name="T42" fmla="*/ 2147483647 w 1332"/>
              <a:gd name="T43" fmla="*/ 2147483647 h 1104"/>
              <a:gd name="T44" fmla="*/ 2147483647 w 1332"/>
              <a:gd name="T45" fmla="*/ 2147483647 h 1104"/>
              <a:gd name="T46" fmla="*/ 2147483647 w 1332"/>
              <a:gd name="T47" fmla="*/ 2147483647 h 1104"/>
              <a:gd name="T48" fmla="*/ 2147483647 w 1332"/>
              <a:gd name="T49" fmla="*/ 2147483647 h 1104"/>
              <a:gd name="T50" fmla="*/ 0 w 1332"/>
              <a:gd name="T51" fmla="*/ 2147483647 h 11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2" h="1104">
                <a:moveTo>
                  <a:pt x="0" y="82"/>
                </a:moveTo>
                <a:lnTo>
                  <a:pt x="0" y="6"/>
                </a:lnTo>
                <a:lnTo>
                  <a:pt x="184" y="0"/>
                </a:lnTo>
                <a:cubicBezTo>
                  <a:pt x="251" y="0"/>
                  <a:pt x="329" y="0"/>
                  <a:pt x="400" y="6"/>
                </a:cubicBezTo>
                <a:cubicBezTo>
                  <a:pt x="471" y="12"/>
                  <a:pt x="550" y="24"/>
                  <a:pt x="610" y="36"/>
                </a:cubicBezTo>
                <a:cubicBezTo>
                  <a:pt x="670" y="48"/>
                  <a:pt x="710" y="57"/>
                  <a:pt x="762" y="76"/>
                </a:cubicBezTo>
                <a:cubicBezTo>
                  <a:pt x="814" y="95"/>
                  <a:pt x="877" y="124"/>
                  <a:pt x="920" y="148"/>
                </a:cubicBezTo>
                <a:cubicBezTo>
                  <a:pt x="963" y="172"/>
                  <a:pt x="983" y="190"/>
                  <a:pt x="1022" y="219"/>
                </a:cubicBezTo>
                <a:lnTo>
                  <a:pt x="1154" y="324"/>
                </a:lnTo>
                <a:cubicBezTo>
                  <a:pt x="1191" y="364"/>
                  <a:pt x="1223" y="414"/>
                  <a:pt x="1247" y="462"/>
                </a:cubicBezTo>
                <a:cubicBezTo>
                  <a:pt x="1271" y="510"/>
                  <a:pt x="1287" y="568"/>
                  <a:pt x="1301" y="615"/>
                </a:cubicBezTo>
                <a:cubicBezTo>
                  <a:pt x="1315" y="662"/>
                  <a:pt x="1330" y="697"/>
                  <a:pt x="1331" y="744"/>
                </a:cubicBezTo>
                <a:cubicBezTo>
                  <a:pt x="1332" y="791"/>
                  <a:pt x="1318" y="856"/>
                  <a:pt x="1310" y="900"/>
                </a:cubicBezTo>
                <a:lnTo>
                  <a:pt x="1286" y="1008"/>
                </a:lnTo>
                <a:lnTo>
                  <a:pt x="1247" y="1104"/>
                </a:lnTo>
                <a:lnTo>
                  <a:pt x="1172" y="1104"/>
                </a:lnTo>
                <a:cubicBezTo>
                  <a:pt x="1162" y="1085"/>
                  <a:pt x="1188" y="1041"/>
                  <a:pt x="1186" y="992"/>
                </a:cubicBezTo>
                <a:cubicBezTo>
                  <a:pt x="1184" y="943"/>
                  <a:pt x="1175" y="877"/>
                  <a:pt x="1157" y="807"/>
                </a:cubicBezTo>
                <a:cubicBezTo>
                  <a:pt x="1139" y="737"/>
                  <a:pt x="1115" y="640"/>
                  <a:pt x="1079" y="570"/>
                </a:cubicBezTo>
                <a:cubicBezTo>
                  <a:pt x="1043" y="500"/>
                  <a:pt x="980" y="431"/>
                  <a:pt x="942" y="386"/>
                </a:cubicBezTo>
                <a:cubicBezTo>
                  <a:pt x="904" y="341"/>
                  <a:pt x="882" y="326"/>
                  <a:pt x="850" y="300"/>
                </a:cubicBezTo>
                <a:cubicBezTo>
                  <a:pt x="818" y="274"/>
                  <a:pt x="787" y="250"/>
                  <a:pt x="751" y="228"/>
                </a:cubicBezTo>
                <a:lnTo>
                  <a:pt x="634" y="168"/>
                </a:lnTo>
                <a:lnTo>
                  <a:pt x="478" y="108"/>
                </a:lnTo>
                <a:cubicBezTo>
                  <a:pt x="422" y="94"/>
                  <a:pt x="378" y="88"/>
                  <a:pt x="298" y="84"/>
                </a:cubicBezTo>
                <a:cubicBezTo>
                  <a:pt x="218" y="80"/>
                  <a:pt x="62" y="82"/>
                  <a:pt x="0" y="82"/>
                </a:cubicBezTo>
                <a:close/>
              </a:path>
            </a:pathLst>
          </a:custGeom>
          <a:pattFill prst="pct5">
            <a:fgClr>
              <a:schemeClr val="bg2"/>
            </a:fgClr>
            <a:bgClr>
              <a:schemeClr val="bg1"/>
            </a:bgClr>
          </a:pattFill>
          <a:ln w="31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Freeform 1085" descr="5%"/>
          <p:cNvSpPr>
            <a:spLocks/>
          </p:cNvSpPr>
          <p:nvPr/>
        </p:nvSpPr>
        <p:spPr bwMode="auto">
          <a:xfrm>
            <a:off x="1338263" y="3042444"/>
            <a:ext cx="1052512" cy="882650"/>
          </a:xfrm>
          <a:custGeom>
            <a:avLst/>
            <a:gdLst>
              <a:gd name="T0" fmla="*/ 2147483647 w 882"/>
              <a:gd name="T1" fmla="*/ 2147483647 h 702"/>
              <a:gd name="T2" fmla="*/ 0 w 882"/>
              <a:gd name="T3" fmla="*/ 0 h 702"/>
              <a:gd name="T4" fmla="*/ 2147483647 w 882"/>
              <a:gd name="T5" fmla="*/ 2147483647 h 702"/>
              <a:gd name="T6" fmla="*/ 2147483647 w 882"/>
              <a:gd name="T7" fmla="*/ 2147483647 h 702"/>
              <a:gd name="T8" fmla="*/ 2147483647 w 882"/>
              <a:gd name="T9" fmla="*/ 2147483647 h 702"/>
              <a:gd name="T10" fmla="*/ 2147483647 w 882"/>
              <a:gd name="T11" fmla="*/ 2147483647 h 702"/>
              <a:gd name="T12" fmla="*/ 2147483647 w 882"/>
              <a:gd name="T13" fmla="*/ 2147483647 h 702"/>
              <a:gd name="T14" fmla="*/ 2147483647 w 882"/>
              <a:gd name="T15" fmla="*/ 2147483647 h 702"/>
              <a:gd name="T16" fmla="*/ 2147483647 w 882"/>
              <a:gd name="T17" fmla="*/ 2147483647 h 702"/>
              <a:gd name="T18" fmla="*/ 2147483647 w 882"/>
              <a:gd name="T19" fmla="*/ 2147483647 h 702"/>
              <a:gd name="T20" fmla="*/ 2147483647 w 882"/>
              <a:gd name="T21" fmla="*/ 2147483647 h 702"/>
              <a:gd name="T22" fmla="*/ 2147483647 w 882"/>
              <a:gd name="T23" fmla="*/ 2147483647 h 702"/>
              <a:gd name="T24" fmla="*/ 2147483647 w 882"/>
              <a:gd name="T25" fmla="*/ 2147483647 h 702"/>
              <a:gd name="T26" fmla="*/ 2147483647 w 882"/>
              <a:gd name="T27" fmla="*/ 2147483647 h 702"/>
              <a:gd name="T28" fmla="*/ 2147483647 w 882"/>
              <a:gd name="T29" fmla="*/ 2147483647 h 702"/>
              <a:gd name="T30" fmla="*/ 2147483647 w 882"/>
              <a:gd name="T31" fmla="*/ 2147483647 h 702"/>
              <a:gd name="T32" fmla="*/ 2147483647 w 882"/>
              <a:gd name="T33" fmla="*/ 2147483647 h 702"/>
              <a:gd name="T34" fmla="*/ 2147483647 w 882"/>
              <a:gd name="T35" fmla="*/ 2147483647 h 702"/>
              <a:gd name="T36" fmla="*/ 2147483647 w 882"/>
              <a:gd name="T37" fmla="*/ 2147483647 h 702"/>
              <a:gd name="T38" fmla="*/ 2147483647 w 882"/>
              <a:gd name="T39" fmla="*/ 2147483647 h 702"/>
              <a:gd name="T40" fmla="*/ 2147483647 w 882"/>
              <a:gd name="T41" fmla="*/ 2147483647 h 702"/>
              <a:gd name="T42" fmla="*/ 2147483647 w 882"/>
              <a:gd name="T43" fmla="*/ 2147483647 h 702"/>
              <a:gd name="T44" fmla="*/ 2147483647 w 882"/>
              <a:gd name="T45" fmla="*/ 2147483647 h 702"/>
              <a:gd name="T46" fmla="*/ 2147483647 w 882"/>
              <a:gd name="T47" fmla="*/ 2147483647 h 702"/>
              <a:gd name="T48" fmla="*/ 2147483647 w 882"/>
              <a:gd name="T49" fmla="*/ 2147483647 h 702"/>
              <a:gd name="T50" fmla="*/ 2147483647 w 882"/>
              <a:gd name="T51" fmla="*/ 2147483647 h 70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82" h="702">
                <a:moveTo>
                  <a:pt x="32" y="66"/>
                </a:moveTo>
                <a:lnTo>
                  <a:pt x="0" y="0"/>
                </a:lnTo>
                <a:lnTo>
                  <a:pt x="106" y="8"/>
                </a:lnTo>
                <a:cubicBezTo>
                  <a:pt x="143" y="11"/>
                  <a:pt x="177" y="13"/>
                  <a:pt x="220" y="18"/>
                </a:cubicBezTo>
                <a:cubicBezTo>
                  <a:pt x="263" y="23"/>
                  <a:pt x="325" y="32"/>
                  <a:pt x="363" y="40"/>
                </a:cubicBezTo>
                <a:cubicBezTo>
                  <a:pt x="401" y="48"/>
                  <a:pt x="417" y="57"/>
                  <a:pt x="448" y="68"/>
                </a:cubicBezTo>
                <a:cubicBezTo>
                  <a:pt x="479" y="79"/>
                  <a:pt x="523" y="94"/>
                  <a:pt x="552" y="108"/>
                </a:cubicBezTo>
                <a:cubicBezTo>
                  <a:pt x="581" y="122"/>
                  <a:pt x="596" y="134"/>
                  <a:pt x="622" y="152"/>
                </a:cubicBezTo>
                <a:lnTo>
                  <a:pt x="706" y="216"/>
                </a:lnTo>
                <a:cubicBezTo>
                  <a:pt x="732" y="239"/>
                  <a:pt x="760" y="263"/>
                  <a:pt x="780" y="290"/>
                </a:cubicBezTo>
                <a:cubicBezTo>
                  <a:pt x="800" y="317"/>
                  <a:pt x="813" y="349"/>
                  <a:pt x="826" y="380"/>
                </a:cubicBezTo>
                <a:cubicBezTo>
                  <a:pt x="839" y="411"/>
                  <a:pt x="851" y="446"/>
                  <a:pt x="858" y="478"/>
                </a:cubicBezTo>
                <a:cubicBezTo>
                  <a:pt x="865" y="510"/>
                  <a:pt x="867" y="544"/>
                  <a:pt x="871" y="573"/>
                </a:cubicBezTo>
                <a:lnTo>
                  <a:pt x="882" y="652"/>
                </a:lnTo>
                <a:lnTo>
                  <a:pt x="882" y="702"/>
                </a:lnTo>
                <a:lnTo>
                  <a:pt x="862" y="662"/>
                </a:lnTo>
                <a:cubicBezTo>
                  <a:pt x="853" y="646"/>
                  <a:pt x="842" y="631"/>
                  <a:pt x="830" y="606"/>
                </a:cubicBezTo>
                <a:cubicBezTo>
                  <a:pt x="818" y="581"/>
                  <a:pt x="815" y="551"/>
                  <a:pt x="792" y="512"/>
                </a:cubicBezTo>
                <a:cubicBezTo>
                  <a:pt x="769" y="473"/>
                  <a:pt x="719" y="404"/>
                  <a:pt x="694" y="370"/>
                </a:cubicBezTo>
                <a:cubicBezTo>
                  <a:pt x="669" y="336"/>
                  <a:pt x="660" y="328"/>
                  <a:pt x="641" y="309"/>
                </a:cubicBezTo>
                <a:cubicBezTo>
                  <a:pt x="622" y="290"/>
                  <a:pt x="611" y="276"/>
                  <a:pt x="582" y="256"/>
                </a:cubicBezTo>
                <a:cubicBezTo>
                  <a:pt x="553" y="236"/>
                  <a:pt x="502" y="208"/>
                  <a:pt x="468" y="190"/>
                </a:cubicBezTo>
                <a:lnTo>
                  <a:pt x="380" y="148"/>
                </a:lnTo>
                <a:lnTo>
                  <a:pt x="288" y="120"/>
                </a:lnTo>
                <a:cubicBezTo>
                  <a:pt x="253" y="111"/>
                  <a:pt x="213" y="103"/>
                  <a:pt x="170" y="94"/>
                </a:cubicBezTo>
                <a:cubicBezTo>
                  <a:pt x="127" y="85"/>
                  <a:pt x="32" y="66"/>
                  <a:pt x="32" y="66"/>
                </a:cubicBezTo>
                <a:close/>
              </a:path>
            </a:pathLst>
          </a:custGeom>
          <a:pattFill prst="pct5">
            <a:fgClr>
              <a:schemeClr val="bg2"/>
            </a:fgClr>
            <a:bgClr>
              <a:schemeClr val="bg1"/>
            </a:bgClr>
          </a:pattFill>
          <a:ln w="31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Freeform 1086"/>
          <p:cNvSpPr>
            <a:spLocks/>
          </p:cNvSpPr>
          <p:nvPr/>
        </p:nvSpPr>
        <p:spPr bwMode="auto">
          <a:xfrm>
            <a:off x="920750" y="1716882"/>
            <a:ext cx="1458913" cy="2541587"/>
          </a:xfrm>
          <a:custGeom>
            <a:avLst/>
            <a:gdLst>
              <a:gd name="T0" fmla="*/ 2147483647 w 1221"/>
              <a:gd name="T1" fmla="*/ 0 h 2024"/>
              <a:gd name="T2" fmla="*/ 2147483647 w 1221"/>
              <a:gd name="T3" fmla="*/ 2147483647 h 2024"/>
              <a:gd name="T4" fmla="*/ 2147483647 w 1221"/>
              <a:gd name="T5" fmla="*/ 2147483647 h 2024"/>
              <a:gd name="T6" fmla="*/ 2147483647 w 1221"/>
              <a:gd name="T7" fmla="*/ 2147483647 h 2024"/>
              <a:gd name="T8" fmla="*/ 2147483647 w 1221"/>
              <a:gd name="T9" fmla="*/ 2147483647 h 2024"/>
              <a:gd name="T10" fmla="*/ 2147483647 w 1221"/>
              <a:gd name="T11" fmla="*/ 2147483647 h 2024"/>
              <a:gd name="T12" fmla="*/ 2147483647 w 1221"/>
              <a:gd name="T13" fmla="*/ 2147483647 h 2024"/>
              <a:gd name="T14" fmla="*/ 2147483647 w 1221"/>
              <a:gd name="T15" fmla="*/ 2147483647 h 20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21" h="2024">
                <a:moveTo>
                  <a:pt x="549" y="0"/>
                </a:moveTo>
                <a:cubicBezTo>
                  <a:pt x="479" y="26"/>
                  <a:pt x="409" y="52"/>
                  <a:pt x="341" y="104"/>
                </a:cubicBezTo>
                <a:cubicBezTo>
                  <a:pt x="273" y="156"/>
                  <a:pt x="194" y="220"/>
                  <a:pt x="141" y="312"/>
                </a:cubicBezTo>
                <a:cubicBezTo>
                  <a:pt x="88" y="404"/>
                  <a:pt x="38" y="531"/>
                  <a:pt x="21" y="656"/>
                </a:cubicBezTo>
                <a:cubicBezTo>
                  <a:pt x="4" y="781"/>
                  <a:pt x="0" y="920"/>
                  <a:pt x="37" y="1064"/>
                </a:cubicBezTo>
                <a:cubicBezTo>
                  <a:pt x="74" y="1208"/>
                  <a:pt x="148" y="1399"/>
                  <a:pt x="245" y="1520"/>
                </a:cubicBezTo>
                <a:cubicBezTo>
                  <a:pt x="342" y="1641"/>
                  <a:pt x="458" y="1708"/>
                  <a:pt x="621" y="1792"/>
                </a:cubicBezTo>
                <a:cubicBezTo>
                  <a:pt x="784" y="1876"/>
                  <a:pt x="1002" y="1950"/>
                  <a:pt x="1221" y="2024"/>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 name="Freeform 1087"/>
          <p:cNvSpPr>
            <a:spLocks/>
          </p:cNvSpPr>
          <p:nvPr/>
        </p:nvSpPr>
        <p:spPr bwMode="auto">
          <a:xfrm>
            <a:off x="2703513" y="3494882"/>
            <a:ext cx="1816100" cy="835025"/>
          </a:xfrm>
          <a:custGeom>
            <a:avLst/>
            <a:gdLst>
              <a:gd name="T0" fmla="*/ 0 w 1521"/>
              <a:gd name="T1" fmla="*/ 2147483647 h 665"/>
              <a:gd name="T2" fmla="*/ 2147483647 w 1521"/>
              <a:gd name="T3" fmla="*/ 2147483647 h 665"/>
              <a:gd name="T4" fmla="*/ 2147483647 w 1521"/>
              <a:gd name="T5" fmla="*/ 2147483647 h 665"/>
              <a:gd name="T6" fmla="*/ 2147483647 w 1521"/>
              <a:gd name="T7" fmla="*/ 2147483647 h 665"/>
              <a:gd name="T8" fmla="*/ 2147483647 w 1521"/>
              <a:gd name="T9" fmla="*/ 2147483647 h 665"/>
              <a:gd name="T10" fmla="*/ 2147483647 w 1521"/>
              <a:gd name="T11" fmla="*/ 2147483647 h 665"/>
              <a:gd name="T12" fmla="*/ 2147483647 w 1521"/>
              <a:gd name="T13" fmla="*/ 0 h 6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21" h="665">
                <a:moveTo>
                  <a:pt x="0" y="656"/>
                </a:moveTo>
                <a:cubicBezTo>
                  <a:pt x="91" y="660"/>
                  <a:pt x="183" y="665"/>
                  <a:pt x="288" y="664"/>
                </a:cubicBezTo>
                <a:cubicBezTo>
                  <a:pt x="393" y="663"/>
                  <a:pt x="532" y="661"/>
                  <a:pt x="632" y="648"/>
                </a:cubicBezTo>
                <a:cubicBezTo>
                  <a:pt x="732" y="635"/>
                  <a:pt x="795" y="620"/>
                  <a:pt x="888" y="584"/>
                </a:cubicBezTo>
                <a:cubicBezTo>
                  <a:pt x="981" y="548"/>
                  <a:pt x="1095" y="511"/>
                  <a:pt x="1192" y="432"/>
                </a:cubicBezTo>
                <a:cubicBezTo>
                  <a:pt x="1289" y="353"/>
                  <a:pt x="1423" y="184"/>
                  <a:pt x="1472" y="112"/>
                </a:cubicBezTo>
                <a:cubicBezTo>
                  <a:pt x="1521" y="40"/>
                  <a:pt x="1485" y="23"/>
                  <a:pt x="1488" y="0"/>
                </a:cubicBezTo>
              </a:path>
            </a:pathLst>
          </a:custGeom>
          <a:noFill/>
          <a:ln w="28575" cmpd="sng">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4" name="Freeform 1088"/>
          <p:cNvSpPr>
            <a:spLocks/>
          </p:cNvSpPr>
          <p:nvPr/>
        </p:nvSpPr>
        <p:spPr bwMode="auto">
          <a:xfrm>
            <a:off x="2152650" y="3688557"/>
            <a:ext cx="1236663" cy="100012"/>
          </a:xfrm>
          <a:custGeom>
            <a:avLst/>
            <a:gdLst>
              <a:gd name="T0" fmla="*/ 2147483647 w 1036"/>
              <a:gd name="T1" fmla="*/ 2147483647 h 80"/>
              <a:gd name="T2" fmla="*/ 2147483647 w 1036"/>
              <a:gd name="T3" fmla="*/ 2147483647 h 80"/>
              <a:gd name="T4" fmla="*/ 2147483647 w 1036"/>
              <a:gd name="T5" fmla="*/ 2147483647 h 80"/>
              <a:gd name="T6" fmla="*/ 2147483647 w 1036"/>
              <a:gd name="T7" fmla="*/ 2147483647 h 80"/>
              <a:gd name="T8" fmla="*/ 2147483647 w 1036"/>
              <a:gd name="T9" fmla="*/ 2147483647 h 80"/>
              <a:gd name="T10" fmla="*/ 2147483647 w 1036"/>
              <a:gd name="T11" fmla="*/ 2147483647 h 80"/>
              <a:gd name="T12" fmla="*/ 2147483647 w 1036"/>
              <a:gd name="T13" fmla="*/ 2147483647 h 80"/>
              <a:gd name="T14" fmla="*/ 2147483647 w 1036"/>
              <a:gd name="T15" fmla="*/ 2147483647 h 80"/>
              <a:gd name="T16" fmla="*/ 2147483647 w 1036"/>
              <a:gd name="T17" fmla="*/ 2147483647 h 80"/>
              <a:gd name="T18" fmla="*/ 2147483647 w 1036"/>
              <a:gd name="T19" fmla="*/ 2147483647 h 80"/>
              <a:gd name="T20" fmla="*/ 2147483647 w 1036"/>
              <a:gd name="T21" fmla="*/ 2147483647 h 80"/>
              <a:gd name="T22" fmla="*/ 2147483647 w 1036"/>
              <a:gd name="T23" fmla="*/ 2147483647 h 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36" h="80">
                <a:moveTo>
                  <a:pt x="10" y="41"/>
                </a:moveTo>
                <a:cubicBezTo>
                  <a:pt x="0" y="36"/>
                  <a:pt x="27" y="26"/>
                  <a:pt x="58" y="20"/>
                </a:cubicBezTo>
                <a:cubicBezTo>
                  <a:pt x="89" y="14"/>
                  <a:pt x="124" y="4"/>
                  <a:pt x="196" y="2"/>
                </a:cubicBezTo>
                <a:cubicBezTo>
                  <a:pt x="268" y="0"/>
                  <a:pt x="389" y="1"/>
                  <a:pt x="493" y="8"/>
                </a:cubicBezTo>
                <a:cubicBezTo>
                  <a:pt x="597" y="15"/>
                  <a:pt x="730" y="32"/>
                  <a:pt x="820" y="43"/>
                </a:cubicBezTo>
                <a:lnTo>
                  <a:pt x="1036" y="74"/>
                </a:lnTo>
                <a:lnTo>
                  <a:pt x="904" y="80"/>
                </a:lnTo>
                <a:cubicBezTo>
                  <a:pt x="854" y="80"/>
                  <a:pt x="814" y="76"/>
                  <a:pt x="736" y="71"/>
                </a:cubicBezTo>
                <a:lnTo>
                  <a:pt x="433" y="53"/>
                </a:lnTo>
                <a:lnTo>
                  <a:pt x="310" y="50"/>
                </a:lnTo>
                <a:lnTo>
                  <a:pt x="118" y="50"/>
                </a:lnTo>
                <a:cubicBezTo>
                  <a:pt x="68" y="48"/>
                  <a:pt x="32" y="43"/>
                  <a:pt x="10" y="41"/>
                </a:cubicBezTo>
                <a:close/>
              </a:path>
            </a:pathLst>
          </a:custGeom>
          <a:noFill/>
          <a:ln w="12700" cmpd="sng">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5" name="Freeform 1089"/>
          <p:cNvSpPr>
            <a:spLocks/>
          </p:cNvSpPr>
          <p:nvPr/>
        </p:nvSpPr>
        <p:spPr bwMode="auto">
          <a:xfrm>
            <a:off x="2025650" y="2923382"/>
            <a:ext cx="2368550" cy="762000"/>
          </a:xfrm>
          <a:custGeom>
            <a:avLst/>
            <a:gdLst>
              <a:gd name="T0" fmla="*/ 2147483647 w 1984"/>
              <a:gd name="T1" fmla="*/ 2147483647 h 606"/>
              <a:gd name="T2" fmla="*/ 2147483647 w 1984"/>
              <a:gd name="T3" fmla="*/ 2147483647 h 606"/>
              <a:gd name="T4" fmla="*/ 2147483647 w 1984"/>
              <a:gd name="T5" fmla="*/ 2147483647 h 606"/>
              <a:gd name="T6" fmla="*/ 2147483647 w 1984"/>
              <a:gd name="T7" fmla="*/ 2147483647 h 606"/>
              <a:gd name="T8" fmla="*/ 2147483647 w 1984"/>
              <a:gd name="T9" fmla="*/ 2147483647 h 606"/>
              <a:gd name="T10" fmla="*/ 2147483647 w 1984"/>
              <a:gd name="T11" fmla="*/ 2147483647 h 606"/>
              <a:gd name="T12" fmla="*/ 2147483647 w 1984"/>
              <a:gd name="T13" fmla="*/ 2147483647 h 606"/>
              <a:gd name="T14" fmla="*/ 2147483647 w 1984"/>
              <a:gd name="T15" fmla="*/ 2147483647 h 606"/>
              <a:gd name="T16" fmla="*/ 2147483647 w 1984"/>
              <a:gd name="T17" fmla="*/ 2147483647 h 606"/>
              <a:gd name="T18" fmla="*/ 2147483647 w 1984"/>
              <a:gd name="T19" fmla="*/ 2147483647 h 606"/>
              <a:gd name="T20" fmla="*/ 2147483647 w 1984"/>
              <a:gd name="T21" fmla="*/ 2147483647 h 606"/>
              <a:gd name="T22" fmla="*/ 2147483647 w 1984"/>
              <a:gd name="T23" fmla="*/ 2147483647 h 606"/>
              <a:gd name="T24" fmla="*/ 2147483647 w 1984"/>
              <a:gd name="T25" fmla="*/ 2147483647 h 6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4" h="606">
                <a:moveTo>
                  <a:pt x="1961" y="2"/>
                </a:moveTo>
                <a:cubicBezTo>
                  <a:pt x="1984" y="4"/>
                  <a:pt x="1920" y="13"/>
                  <a:pt x="1861" y="28"/>
                </a:cubicBezTo>
                <a:cubicBezTo>
                  <a:pt x="1802" y="43"/>
                  <a:pt x="1744" y="53"/>
                  <a:pt x="1607" y="92"/>
                </a:cubicBezTo>
                <a:cubicBezTo>
                  <a:pt x="1470" y="131"/>
                  <a:pt x="1240" y="201"/>
                  <a:pt x="1040" y="260"/>
                </a:cubicBezTo>
                <a:cubicBezTo>
                  <a:pt x="840" y="319"/>
                  <a:pt x="574" y="391"/>
                  <a:pt x="410" y="446"/>
                </a:cubicBezTo>
                <a:cubicBezTo>
                  <a:pt x="246" y="501"/>
                  <a:pt x="106" y="574"/>
                  <a:pt x="53" y="590"/>
                </a:cubicBezTo>
                <a:cubicBezTo>
                  <a:pt x="0" y="606"/>
                  <a:pt x="53" y="571"/>
                  <a:pt x="95" y="542"/>
                </a:cubicBezTo>
                <a:cubicBezTo>
                  <a:pt x="137" y="513"/>
                  <a:pt x="214" y="459"/>
                  <a:pt x="304" y="415"/>
                </a:cubicBezTo>
                <a:cubicBezTo>
                  <a:pt x="394" y="371"/>
                  <a:pt x="514" y="323"/>
                  <a:pt x="638" y="281"/>
                </a:cubicBezTo>
                <a:cubicBezTo>
                  <a:pt x="762" y="239"/>
                  <a:pt x="927" y="193"/>
                  <a:pt x="1046" y="161"/>
                </a:cubicBezTo>
                <a:cubicBezTo>
                  <a:pt x="1165" y="129"/>
                  <a:pt x="1242" y="111"/>
                  <a:pt x="1355" y="87"/>
                </a:cubicBezTo>
                <a:lnTo>
                  <a:pt x="1724" y="14"/>
                </a:lnTo>
                <a:cubicBezTo>
                  <a:pt x="1825" y="0"/>
                  <a:pt x="1938" y="0"/>
                  <a:pt x="1961" y="2"/>
                </a:cubicBezTo>
                <a:close/>
              </a:path>
            </a:pathLst>
          </a:custGeom>
          <a:noFill/>
          <a:ln w="12700" cmpd="sng">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6" name="Freeform 1090"/>
          <p:cNvSpPr>
            <a:spLocks/>
          </p:cNvSpPr>
          <p:nvPr/>
        </p:nvSpPr>
        <p:spPr bwMode="auto">
          <a:xfrm>
            <a:off x="2001838" y="1816894"/>
            <a:ext cx="1492250" cy="1741488"/>
          </a:xfrm>
          <a:custGeom>
            <a:avLst/>
            <a:gdLst>
              <a:gd name="T0" fmla="*/ 2147483647 w 1250"/>
              <a:gd name="T1" fmla="*/ 2147483647 h 1386"/>
              <a:gd name="T2" fmla="*/ 2147483647 w 1250"/>
              <a:gd name="T3" fmla="*/ 2147483647 h 1386"/>
              <a:gd name="T4" fmla="*/ 2147483647 w 1250"/>
              <a:gd name="T5" fmla="*/ 2147483647 h 1386"/>
              <a:gd name="T6" fmla="*/ 2147483647 w 1250"/>
              <a:gd name="T7" fmla="*/ 2147483647 h 1386"/>
              <a:gd name="T8" fmla="*/ 2147483647 w 1250"/>
              <a:gd name="T9" fmla="*/ 2147483647 h 1386"/>
              <a:gd name="T10" fmla="*/ 2147483647 w 1250"/>
              <a:gd name="T11" fmla="*/ 2147483647 h 1386"/>
              <a:gd name="T12" fmla="*/ 2147483647 w 1250"/>
              <a:gd name="T13" fmla="*/ 2147483647 h 1386"/>
              <a:gd name="T14" fmla="*/ 2147483647 w 1250"/>
              <a:gd name="T15" fmla="*/ 2147483647 h 1386"/>
              <a:gd name="T16" fmla="*/ 2147483647 w 1250"/>
              <a:gd name="T17" fmla="*/ 2147483647 h 1386"/>
              <a:gd name="T18" fmla="*/ 2147483647 w 1250"/>
              <a:gd name="T19" fmla="*/ 2147483647 h 1386"/>
              <a:gd name="T20" fmla="*/ 2147483647 w 1250"/>
              <a:gd name="T21" fmla="*/ 2147483647 h 1386"/>
              <a:gd name="T22" fmla="*/ 2147483647 w 1250"/>
              <a:gd name="T23" fmla="*/ 2147483647 h 1386"/>
              <a:gd name="T24" fmla="*/ 2147483647 w 1250"/>
              <a:gd name="T25" fmla="*/ 2147483647 h 1386"/>
              <a:gd name="T26" fmla="*/ 2147483647 w 1250"/>
              <a:gd name="T27" fmla="*/ 2147483647 h 1386"/>
              <a:gd name="T28" fmla="*/ 2147483647 w 1250"/>
              <a:gd name="T29" fmla="*/ 2147483647 h 13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50" h="1386">
                <a:moveTo>
                  <a:pt x="1243" y="61"/>
                </a:moveTo>
                <a:cubicBezTo>
                  <a:pt x="1244" y="88"/>
                  <a:pt x="1250" y="130"/>
                  <a:pt x="1235" y="174"/>
                </a:cubicBezTo>
                <a:cubicBezTo>
                  <a:pt x="1221" y="218"/>
                  <a:pt x="1193" y="274"/>
                  <a:pt x="1156" y="329"/>
                </a:cubicBezTo>
                <a:cubicBezTo>
                  <a:pt x="1120" y="384"/>
                  <a:pt x="1090" y="425"/>
                  <a:pt x="1012" y="503"/>
                </a:cubicBezTo>
                <a:cubicBezTo>
                  <a:pt x="934" y="581"/>
                  <a:pt x="812" y="687"/>
                  <a:pt x="691" y="799"/>
                </a:cubicBezTo>
                <a:cubicBezTo>
                  <a:pt x="570" y="911"/>
                  <a:pt x="398" y="1078"/>
                  <a:pt x="287" y="1175"/>
                </a:cubicBezTo>
                <a:cubicBezTo>
                  <a:pt x="176" y="1272"/>
                  <a:pt x="44" y="1376"/>
                  <a:pt x="22" y="1381"/>
                </a:cubicBezTo>
                <a:cubicBezTo>
                  <a:pt x="0" y="1386"/>
                  <a:pt x="106" y="1264"/>
                  <a:pt x="157" y="1204"/>
                </a:cubicBezTo>
                <a:cubicBezTo>
                  <a:pt x="208" y="1144"/>
                  <a:pt x="244" y="1108"/>
                  <a:pt x="331" y="1020"/>
                </a:cubicBezTo>
                <a:cubicBezTo>
                  <a:pt x="418" y="932"/>
                  <a:pt x="584" y="769"/>
                  <a:pt x="678" y="678"/>
                </a:cubicBezTo>
                <a:cubicBezTo>
                  <a:pt x="772" y="587"/>
                  <a:pt x="829" y="539"/>
                  <a:pt x="897" y="471"/>
                </a:cubicBezTo>
                <a:lnTo>
                  <a:pt x="1089" y="269"/>
                </a:lnTo>
                <a:cubicBezTo>
                  <a:pt x="1136" y="215"/>
                  <a:pt x="1153" y="188"/>
                  <a:pt x="1177" y="146"/>
                </a:cubicBezTo>
                <a:cubicBezTo>
                  <a:pt x="1200" y="103"/>
                  <a:pt x="1216" y="28"/>
                  <a:pt x="1227" y="14"/>
                </a:cubicBezTo>
                <a:cubicBezTo>
                  <a:pt x="1237" y="0"/>
                  <a:pt x="1237" y="34"/>
                  <a:pt x="1243" y="61"/>
                </a:cubicBezTo>
                <a:close/>
              </a:path>
            </a:pathLst>
          </a:custGeom>
          <a:noFill/>
          <a:ln w="12700" cmpd="sng">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 name="Freeform 1091"/>
          <p:cNvSpPr>
            <a:spLocks/>
          </p:cNvSpPr>
          <p:nvPr/>
        </p:nvSpPr>
        <p:spPr bwMode="auto">
          <a:xfrm>
            <a:off x="1895475" y="1770857"/>
            <a:ext cx="406400" cy="1752600"/>
          </a:xfrm>
          <a:custGeom>
            <a:avLst/>
            <a:gdLst>
              <a:gd name="T0" fmla="*/ 2147483647 w 340"/>
              <a:gd name="T1" fmla="*/ 2147483647 h 1395"/>
              <a:gd name="T2" fmla="*/ 2147483647 w 340"/>
              <a:gd name="T3" fmla="*/ 2147483647 h 1395"/>
              <a:gd name="T4" fmla="*/ 2147483647 w 340"/>
              <a:gd name="T5" fmla="*/ 2147483647 h 1395"/>
              <a:gd name="T6" fmla="*/ 2147483647 w 340"/>
              <a:gd name="T7" fmla="*/ 2147483647 h 1395"/>
              <a:gd name="T8" fmla="*/ 2147483647 w 340"/>
              <a:gd name="T9" fmla="*/ 2147483647 h 1395"/>
              <a:gd name="T10" fmla="*/ 2147483647 w 340"/>
              <a:gd name="T11" fmla="*/ 2147483647 h 1395"/>
              <a:gd name="T12" fmla="*/ 2147483647 w 340"/>
              <a:gd name="T13" fmla="*/ 2147483647 h 1395"/>
              <a:gd name="T14" fmla="*/ 2147483647 w 340"/>
              <a:gd name="T15" fmla="*/ 2147483647 h 1395"/>
              <a:gd name="T16" fmla="*/ 2147483647 w 340"/>
              <a:gd name="T17" fmla="*/ 2147483647 h 1395"/>
              <a:gd name="T18" fmla="*/ 2147483647 w 340"/>
              <a:gd name="T19" fmla="*/ 2147483647 h 1395"/>
              <a:gd name="T20" fmla="*/ 2147483647 w 340"/>
              <a:gd name="T21" fmla="*/ 2147483647 h 1395"/>
              <a:gd name="T22" fmla="*/ 2147483647 w 340"/>
              <a:gd name="T23" fmla="*/ 2147483647 h 1395"/>
              <a:gd name="T24" fmla="*/ 2147483647 w 340"/>
              <a:gd name="T25" fmla="*/ 2147483647 h 1395"/>
              <a:gd name="T26" fmla="*/ 2147483647 w 340"/>
              <a:gd name="T27" fmla="*/ 2147483647 h 1395"/>
              <a:gd name="T28" fmla="*/ 2147483647 w 340"/>
              <a:gd name="T29" fmla="*/ 2147483647 h 139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0" h="1395">
                <a:moveTo>
                  <a:pt x="300" y="194"/>
                </a:moveTo>
                <a:cubicBezTo>
                  <a:pt x="327" y="250"/>
                  <a:pt x="324" y="294"/>
                  <a:pt x="330" y="338"/>
                </a:cubicBezTo>
                <a:cubicBezTo>
                  <a:pt x="336" y="382"/>
                  <a:pt x="340" y="419"/>
                  <a:pt x="339" y="458"/>
                </a:cubicBezTo>
                <a:cubicBezTo>
                  <a:pt x="338" y="497"/>
                  <a:pt x="335" y="510"/>
                  <a:pt x="324" y="575"/>
                </a:cubicBezTo>
                <a:cubicBezTo>
                  <a:pt x="313" y="640"/>
                  <a:pt x="305" y="745"/>
                  <a:pt x="270" y="847"/>
                </a:cubicBezTo>
                <a:cubicBezTo>
                  <a:pt x="235" y="949"/>
                  <a:pt x="159" y="1099"/>
                  <a:pt x="116" y="1189"/>
                </a:cubicBezTo>
                <a:cubicBezTo>
                  <a:pt x="73" y="1279"/>
                  <a:pt x="22" y="1376"/>
                  <a:pt x="11" y="1386"/>
                </a:cubicBezTo>
                <a:cubicBezTo>
                  <a:pt x="0" y="1395"/>
                  <a:pt x="33" y="1294"/>
                  <a:pt x="48" y="1244"/>
                </a:cubicBezTo>
                <a:cubicBezTo>
                  <a:pt x="63" y="1194"/>
                  <a:pt x="77" y="1163"/>
                  <a:pt x="103" y="1086"/>
                </a:cubicBezTo>
                <a:cubicBezTo>
                  <a:pt x="129" y="1009"/>
                  <a:pt x="180" y="864"/>
                  <a:pt x="203" y="782"/>
                </a:cubicBezTo>
                <a:cubicBezTo>
                  <a:pt x="226" y="700"/>
                  <a:pt x="234" y="658"/>
                  <a:pt x="243" y="596"/>
                </a:cubicBezTo>
                <a:lnTo>
                  <a:pt x="255" y="410"/>
                </a:lnTo>
                <a:cubicBezTo>
                  <a:pt x="257" y="346"/>
                  <a:pt x="269" y="277"/>
                  <a:pt x="255" y="209"/>
                </a:cubicBezTo>
                <a:cubicBezTo>
                  <a:pt x="241" y="141"/>
                  <a:pt x="164" y="4"/>
                  <a:pt x="171" y="2"/>
                </a:cubicBezTo>
                <a:cubicBezTo>
                  <a:pt x="178" y="0"/>
                  <a:pt x="273" y="138"/>
                  <a:pt x="300" y="194"/>
                </a:cubicBezTo>
                <a:close/>
              </a:path>
            </a:pathLst>
          </a:custGeom>
          <a:noFill/>
          <a:ln w="12700" cmpd="sng">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 name="Freeform 1092"/>
          <p:cNvSpPr>
            <a:spLocks/>
          </p:cNvSpPr>
          <p:nvPr/>
        </p:nvSpPr>
        <p:spPr bwMode="auto">
          <a:xfrm>
            <a:off x="1346200" y="2510632"/>
            <a:ext cx="469900" cy="904875"/>
          </a:xfrm>
          <a:custGeom>
            <a:avLst/>
            <a:gdLst>
              <a:gd name="T0" fmla="*/ 2147483647 w 394"/>
              <a:gd name="T1" fmla="*/ 2147483647 h 721"/>
              <a:gd name="T2" fmla="*/ 2147483647 w 394"/>
              <a:gd name="T3" fmla="*/ 2147483647 h 721"/>
              <a:gd name="T4" fmla="*/ 2147483647 w 394"/>
              <a:gd name="T5" fmla="*/ 2147483647 h 721"/>
              <a:gd name="T6" fmla="*/ 2147483647 w 394"/>
              <a:gd name="T7" fmla="*/ 2147483647 h 721"/>
              <a:gd name="T8" fmla="*/ 2147483647 w 394"/>
              <a:gd name="T9" fmla="*/ 2147483647 h 721"/>
              <a:gd name="T10" fmla="*/ 2147483647 w 394"/>
              <a:gd name="T11" fmla="*/ 2147483647 h 721"/>
              <a:gd name="T12" fmla="*/ 2147483647 w 394"/>
              <a:gd name="T13" fmla="*/ 2147483647 h 721"/>
              <a:gd name="T14" fmla="*/ 2147483647 w 394"/>
              <a:gd name="T15" fmla="*/ 2147483647 h 721"/>
              <a:gd name="T16" fmla="*/ 2147483647 w 394"/>
              <a:gd name="T17" fmla="*/ 2147483647 h 721"/>
              <a:gd name="T18" fmla="*/ 2147483647 w 394"/>
              <a:gd name="T19" fmla="*/ 2147483647 h 721"/>
              <a:gd name="T20" fmla="*/ 2147483647 w 394"/>
              <a:gd name="T21" fmla="*/ 2147483647 h 7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4" h="721">
                <a:moveTo>
                  <a:pt x="4" y="13"/>
                </a:moveTo>
                <a:cubicBezTo>
                  <a:pt x="0" y="0"/>
                  <a:pt x="56" y="23"/>
                  <a:pt x="94" y="52"/>
                </a:cubicBezTo>
                <a:cubicBezTo>
                  <a:pt x="132" y="81"/>
                  <a:pt x="190" y="134"/>
                  <a:pt x="232" y="187"/>
                </a:cubicBezTo>
                <a:cubicBezTo>
                  <a:pt x="274" y="240"/>
                  <a:pt x="322" y="298"/>
                  <a:pt x="349" y="373"/>
                </a:cubicBezTo>
                <a:cubicBezTo>
                  <a:pt x="376" y="448"/>
                  <a:pt x="388" y="582"/>
                  <a:pt x="394" y="640"/>
                </a:cubicBezTo>
                <a:lnTo>
                  <a:pt x="385" y="721"/>
                </a:lnTo>
                <a:lnTo>
                  <a:pt x="367" y="667"/>
                </a:lnTo>
                <a:lnTo>
                  <a:pt x="301" y="433"/>
                </a:lnTo>
                <a:lnTo>
                  <a:pt x="241" y="301"/>
                </a:lnTo>
                <a:lnTo>
                  <a:pt x="118" y="133"/>
                </a:lnTo>
                <a:lnTo>
                  <a:pt x="4" y="13"/>
                </a:lnTo>
                <a:close/>
              </a:path>
            </a:pathLst>
          </a:custGeom>
          <a:noFill/>
          <a:ln w="12700" cmpd="sng">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 name="Freeform 1093"/>
          <p:cNvSpPr>
            <a:spLocks/>
          </p:cNvSpPr>
          <p:nvPr/>
        </p:nvSpPr>
        <p:spPr bwMode="auto">
          <a:xfrm>
            <a:off x="1763713" y="3574257"/>
            <a:ext cx="255587" cy="201612"/>
          </a:xfrm>
          <a:custGeom>
            <a:avLst/>
            <a:gdLst>
              <a:gd name="T0" fmla="*/ 0 w 215"/>
              <a:gd name="T1" fmla="*/ 2147483647 h 161"/>
              <a:gd name="T2" fmla="*/ 2147483647 w 215"/>
              <a:gd name="T3" fmla="*/ 2147483647 h 161"/>
              <a:gd name="T4" fmla="*/ 2147483647 w 215"/>
              <a:gd name="T5" fmla="*/ 2147483647 h 161"/>
              <a:gd name="T6" fmla="*/ 2147483647 w 215"/>
              <a:gd name="T7" fmla="*/ 2147483647 h 161"/>
              <a:gd name="T8" fmla="*/ 2147483647 w 215"/>
              <a:gd name="T9" fmla="*/ 2147483647 h 161"/>
              <a:gd name="T10" fmla="*/ 2147483647 w 215"/>
              <a:gd name="T11" fmla="*/ 2147483647 h 1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161">
                <a:moveTo>
                  <a:pt x="0" y="42"/>
                </a:moveTo>
                <a:cubicBezTo>
                  <a:pt x="6" y="37"/>
                  <a:pt x="17" y="19"/>
                  <a:pt x="33" y="12"/>
                </a:cubicBezTo>
                <a:cubicBezTo>
                  <a:pt x="49" y="5"/>
                  <a:pt x="75" y="0"/>
                  <a:pt x="96" y="3"/>
                </a:cubicBezTo>
                <a:cubicBezTo>
                  <a:pt x="117" y="6"/>
                  <a:pt x="144" y="18"/>
                  <a:pt x="162" y="30"/>
                </a:cubicBezTo>
                <a:cubicBezTo>
                  <a:pt x="180" y="42"/>
                  <a:pt x="199" y="56"/>
                  <a:pt x="207" y="78"/>
                </a:cubicBezTo>
                <a:cubicBezTo>
                  <a:pt x="215" y="100"/>
                  <a:pt x="210" y="144"/>
                  <a:pt x="210" y="161"/>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0" name="Freeform 1094" descr="Petits confettis"/>
          <p:cNvSpPr>
            <a:spLocks/>
          </p:cNvSpPr>
          <p:nvPr/>
        </p:nvSpPr>
        <p:spPr bwMode="auto">
          <a:xfrm>
            <a:off x="1812925" y="1159669"/>
            <a:ext cx="3140075" cy="2420938"/>
          </a:xfrm>
          <a:custGeom>
            <a:avLst/>
            <a:gdLst>
              <a:gd name="T0" fmla="*/ 0 w 2630"/>
              <a:gd name="T1" fmla="*/ 2147483647 h 1928"/>
              <a:gd name="T2" fmla="*/ 2147483647 w 2630"/>
              <a:gd name="T3" fmla="*/ 2147483647 h 1928"/>
              <a:gd name="T4" fmla="*/ 2147483647 w 2630"/>
              <a:gd name="T5" fmla="*/ 2147483647 h 1928"/>
              <a:gd name="T6" fmla="*/ 2147483647 w 2630"/>
              <a:gd name="T7" fmla="*/ 2147483647 h 1928"/>
              <a:gd name="T8" fmla="*/ 2147483647 w 2630"/>
              <a:gd name="T9" fmla="*/ 2147483647 h 1928"/>
              <a:gd name="T10" fmla="*/ 2147483647 w 2630"/>
              <a:gd name="T11" fmla="*/ 2147483647 h 1928"/>
              <a:gd name="T12" fmla="*/ 2147483647 w 2630"/>
              <a:gd name="T13" fmla="*/ 2147483647 h 1928"/>
              <a:gd name="T14" fmla="*/ 2147483647 w 2630"/>
              <a:gd name="T15" fmla="*/ 2147483647 h 1928"/>
              <a:gd name="T16" fmla="*/ 2147483647 w 2630"/>
              <a:gd name="T17" fmla="*/ 2147483647 h 1928"/>
              <a:gd name="T18" fmla="*/ 2147483647 w 2630"/>
              <a:gd name="T19" fmla="*/ 2147483647 h 1928"/>
              <a:gd name="T20" fmla="*/ 2147483647 w 2630"/>
              <a:gd name="T21" fmla="*/ 2147483647 h 1928"/>
              <a:gd name="T22" fmla="*/ 2147483647 w 2630"/>
              <a:gd name="T23" fmla="*/ 2147483647 h 1928"/>
              <a:gd name="T24" fmla="*/ 2147483647 w 2630"/>
              <a:gd name="T25" fmla="*/ 2147483647 h 1928"/>
              <a:gd name="T26" fmla="*/ 2147483647 w 2630"/>
              <a:gd name="T27" fmla="*/ 2147483647 h 1928"/>
              <a:gd name="T28" fmla="*/ 2147483647 w 2630"/>
              <a:gd name="T29" fmla="*/ 2147483647 h 1928"/>
              <a:gd name="T30" fmla="*/ 2147483647 w 2630"/>
              <a:gd name="T31" fmla="*/ 2147483647 h 1928"/>
              <a:gd name="T32" fmla="*/ 2147483647 w 2630"/>
              <a:gd name="T33" fmla="*/ 2147483647 h 1928"/>
              <a:gd name="T34" fmla="*/ 2147483647 w 2630"/>
              <a:gd name="T35" fmla="*/ 2147483647 h 1928"/>
              <a:gd name="T36" fmla="*/ 2147483647 w 2630"/>
              <a:gd name="T37" fmla="*/ 2147483647 h 1928"/>
              <a:gd name="T38" fmla="*/ 2147483647 w 2630"/>
              <a:gd name="T39" fmla="*/ 2147483647 h 1928"/>
              <a:gd name="T40" fmla="*/ 2147483647 w 2630"/>
              <a:gd name="T41" fmla="*/ 2147483647 h 1928"/>
              <a:gd name="T42" fmla="*/ 2147483647 w 2630"/>
              <a:gd name="T43" fmla="*/ 2147483647 h 1928"/>
              <a:gd name="T44" fmla="*/ 2147483647 w 2630"/>
              <a:gd name="T45" fmla="*/ 2147483647 h 1928"/>
              <a:gd name="T46" fmla="*/ 2147483647 w 2630"/>
              <a:gd name="T47" fmla="*/ 2147483647 h 1928"/>
              <a:gd name="T48" fmla="*/ 2147483647 w 2630"/>
              <a:gd name="T49" fmla="*/ 2147483647 h 1928"/>
              <a:gd name="T50" fmla="*/ 2147483647 w 2630"/>
              <a:gd name="T51" fmla="*/ 2147483647 h 1928"/>
              <a:gd name="T52" fmla="*/ 0 w 2630"/>
              <a:gd name="T53" fmla="*/ 2147483647 h 19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630" h="1928">
                <a:moveTo>
                  <a:pt x="0" y="366"/>
                </a:moveTo>
                <a:lnTo>
                  <a:pt x="42" y="234"/>
                </a:lnTo>
                <a:cubicBezTo>
                  <a:pt x="102" y="190"/>
                  <a:pt x="237" y="138"/>
                  <a:pt x="360" y="102"/>
                </a:cubicBezTo>
                <a:cubicBezTo>
                  <a:pt x="483" y="66"/>
                  <a:pt x="637" y="33"/>
                  <a:pt x="780" y="18"/>
                </a:cubicBezTo>
                <a:cubicBezTo>
                  <a:pt x="923" y="3"/>
                  <a:pt x="1064" y="0"/>
                  <a:pt x="1218" y="12"/>
                </a:cubicBezTo>
                <a:cubicBezTo>
                  <a:pt x="1372" y="24"/>
                  <a:pt x="1546" y="40"/>
                  <a:pt x="1704" y="90"/>
                </a:cubicBezTo>
                <a:cubicBezTo>
                  <a:pt x="1862" y="140"/>
                  <a:pt x="2034" y="213"/>
                  <a:pt x="2166" y="312"/>
                </a:cubicBezTo>
                <a:cubicBezTo>
                  <a:pt x="2298" y="411"/>
                  <a:pt x="2424" y="582"/>
                  <a:pt x="2496" y="684"/>
                </a:cubicBezTo>
                <a:cubicBezTo>
                  <a:pt x="2568" y="786"/>
                  <a:pt x="2579" y="853"/>
                  <a:pt x="2601" y="923"/>
                </a:cubicBezTo>
                <a:cubicBezTo>
                  <a:pt x="2623" y="993"/>
                  <a:pt x="2627" y="1051"/>
                  <a:pt x="2628" y="1106"/>
                </a:cubicBezTo>
                <a:cubicBezTo>
                  <a:pt x="2629" y="1161"/>
                  <a:pt x="2630" y="1185"/>
                  <a:pt x="2610" y="1254"/>
                </a:cubicBezTo>
                <a:cubicBezTo>
                  <a:pt x="2590" y="1323"/>
                  <a:pt x="2546" y="1446"/>
                  <a:pt x="2508" y="1518"/>
                </a:cubicBezTo>
                <a:cubicBezTo>
                  <a:pt x="2470" y="1590"/>
                  <a:pt x="2424" y="1637"/>
                  <a:pt x="2382" y="1686"/>
                </a:cubicBezTo>
                <a:cubicBezTo>
                  <a:pt x="2340" y="1735"/>
                  <a:pt x="2300" y="1772"/>
                  <a:pt x="2256" y="1812"/>
                </a:cubicBezTo>
                <a:cubicBezTo>
                  <a:pt x="2212" y="1852"/>
                  <a:pt x="2130" y="1925"/>
                  <a:pt x="2117" y="1928"/>
                </a:cubicBezTo>
                <a:lnTo>
                  <a:pt x="2178" y="1828"/>
                </a:lnTo>
                <a:cubicBezTo>
                  <a:pt x="2196" y="1794"/>
                  <a:pt x="2212" y="1756"/>
                  <a:pt x="2225" y="1724"/>
                </a:cubicBezTo>
                <a:cubicBezTo>
                  <a:pt x="2238" y="1692"/>
                  <a:pt x="2249" y="1690"/>
                  <a:pt x="2256" y="1635"/>
                </a:cubicBezTo>
                <a:cubicBezTo>
                  <a:pt x="2263" y="1580"/>
                  <a:pt x="2276" y="1475"/>
                  <a:pt x="2268" y="1394"/>
                </a:cubicBezTo>
                <a:lnTo>
                  <a:pt x="2208" y="1146"/>
                </a:lnTo>
                <a:lnTo>
                  <a:pt x="2055" y="879"/>
                </a:lnTo>
                <a:cubicBezTo>
                  <a:pt x="1986" y="792"/>
                  <a:pt x="1894" y="700"/>
                  <a:pt x="1794" y="624"/>
                </a:cubicBezTo>
                <a:cubicBezTo>
                  <a:pt x="1694" y="548"/>
                  <a:pt x="1567" y="473"/>
                  <a:pt x="1452" y="420"/>
                </a:cubicBezTo>
                <a:cubicBezTo>
                  <a:pt x="1337" y="367"/>
                  <a:pt x="1221" y="335"/>
                  <a:pt x="1102" y="308"/>
                </a:cubicBezTo>
                <a:cubicBezTo>
                  <a:pt x="983" y="281"/>
                  <a:pt x="856" y="266"/>
                  <a:pt x="738" y="258"/>
                </a:cubicBezTo>
                <a:cubicBezTo>
                  <a:pt x="620" y="250"/>
                  <a:pt x="519" y="240"/>
                  <a:pt x="396" y="258"/>
                </a:cubicBezTo>
                <a:lnTo>
                  <a:pt x="0" y="366"/>
                </a:lnTo>
                <a:close/>
              </a:path>
            </a:pathLst>
          </a:custGeom>
          <a:pattFill prst="smConfetti">
            <a:fgClr>
              <a:schemeClr val="tx2"/>
            </a:fgClr>
            <a:bgClr>
              <a:srgbClr val="FFFFFF"/>
            </a:bgClr>
          </a:patt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1" name="Freeform 1095"/>
          <p:cNvSpPr>
            <a:spLocks/>
          </p:cNvSpPr>
          <p:nvPr/>
        </p:nvSpPr>
        <p:spPr bwMode="auto">
          <a:xfrm>
            <a:off x="1839913" y="1045369"/>
            <a:ext cx="1931987" cy="365125"/>
          </a:xfrm>
          <a:custGeom>
            <a:avLst/>
            <a:gdLst>
              <a:gd name="T0" fmla="*/ 2147483647 w 1618"/>
              <a:gd name="T1" fmla="*/ 2147483647 h 291"/>
              <a:gd name="T2" fmla="*/ 2147483647 w 1618"/>
              <a:gd name="T3" fmla="*/ 0 h 291"/>
              <a:gd name="T4" fmla="*/ 2147483647 w 1618"/>
              <a:gd name="T5" fmla="*/ 2147483647 h 291"/>
              <a:gd name="T6" fmla="*/ 2147483647 w 1618"/>
              <a:gd name="T7" fmla="*/ 2147483647 h 291"/>
              <a:gd name="T8" fmla="*/ 0 w 1618"/>
              <a:gd name="T9" fmla="*/ 2147483647 h 2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8" h="291">
                <a:moveTo>
                  <a:pt x="1618" y="46"/>
                </a:moveTo>
                <a:cubicBezTo>
                  <a:pt x="1482" y="23"/>
                  <a:pt x="1346" y="0"/>
                  <a:pt x="1163" y="0"/>
                </a:cubicBezTo>
                <a:cubicBezTo>
                  <a:pt x="980" y="0"/>
                  <a:pt x="692" y="17"/>
                  <a:pt x="518" y="46"/>
                </a:cubicBezTo>
                <a:cubicBezTo>
                  <a:pt x="344" y="75"/>
                  <a:pt x="204" y="132"/>
                  <a:pt x="118" y="173"/>
                </a:cubicBezTo>
                <a:cubicBezTo>
                  <a:pt x="32" y="214"/>
                  <a:pt x="16" y="252"/>
                  <a:pt x="0" y="291"/>
                </a:cubicBez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2" name="Freeform 1096"/>
          <p:cNvSpPr>
            <a:spLocks/>
          </p:cNvSpPr>
          <p:nvPr/>
        </p:nvSpPr>
        <p:spPr bwMode="auto">
          <a:xfrm>
            <a:off x="4151313" y="1227932"/>
            <a:ext cx="989012" cy="2266950"/>
          </a:xfrm>
          <a:custGeom>
            <a:avLst/>
            <a:gdLst>
              <a:gd name="T0" fmla="*/ 0 w 828"/>
              <a:gd name="T1" fmla="*/ 0 h 1805"/>
              <a:gd name="T2" fmla="*/ 2147483647 w 828"/>
              <a:gd name="T3" fmla="*/ 2147483647 h 1805"/>
              <a:gd name="T4" fmla="*/ 2147483647 w 828"/>
              <a:gd name="T5" fmla="*/ 2147483647 h 1805"/>
              <a:gd name="T6" fmla="*/ 2147483647 w 828"/>
              <a:gd name="T7" fmla="*/ 2147483647 h 1805"/>
              <a:gd name="T8" fmla="*/ 2147483647 w 828"/>
              <a:gd name="T9" fmla="*/ 2147483647 h 1805"/>
              <a:gd name="T10" fmla="*/ 2147483647 w 828"/>
              <a:gd name="T11" fmla="*/ 2147483647 h 1805"/>
              <a:gd name="T12" fmla="*/ 2147483647 w 828"/>
              <a:gd name="T13" fmla="*/ 2147483647 h 18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8" h="1805">
                <a:moveTo>
                  <a:pt x="0" y="0"/>
                </a:moveTo>
                <a:cubicBezTo>
                  <a:pt x="76" y="47"/>
                  <a:pt x="327" y="158"/>
                  <a:pt x="454" y="281"/>
                </a:cubicBezTo>
                <a:cubicBezTo>
                  <a:pt x="581" y="404"/>
                  <a:pt x="703" y="572"/>
                  <a:pt x="763" y="736"/>
                </a:cubicBezTo>
                <a:cubicBezTo>
                  <a:pt x="823" y="900"/>
                  <a:pt x="828" y="1125"/>
                  <a:pt x="816" y="1265"/>
                </a:cubicBezTo>
                <a:cubicBezTo>
                  <a:pt x="804" y="1405"/>
                  <a:pt x="746" y="1497"/>
                  <a:pt x="692" y="1574"/>
                </a:cubicBezTo>
                <a:cubicBezTo>
                  <a:pt x="638" y="1651"/>
                  <a:pt x="564" y="1687"/>
                  <a:pt x="495" y="1726"/>
                </a:cubicBezTo>
                <a:cubicBezTo>
                  <a:pt x="426" y="1765"/>
                  <a:pt x="323" y="1789"/>
                  <a:pt x="278" y="1805"/>
                </a:cubicBez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3" name="Text Box 1097"/>
          <p:cNvSpPr txBox="1">
            <a:spLocks noChangeArrowheads="1"/>
          </p:cNvSpPr>
          <p:nvPr/>
        </p:nvSpPr>
        <p:spPr bwMode="auto">
          <a:xfrm>
            <a:off x="3924300" y="2536032"/>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400" b="0">
                <a:solidFill>
                  <a:schemeClr val="tx1"/>
                </a:solidFill>
                <a:latin typeface="Times New Roman" panose="02020603050405020304" pitchFamily="18" charset="0"/>
              </a:rPr>
              <a:t>R</a:t>
            </a:r>
          </a:p>
        </p:txBody>
      </p:sp>
      <p:sp>
        <p:nvSpPr>
          <p:cNvPr id="24" name="Freeform 1098"/>
          <p:cNvSpPr>
            <a:spLocks/>
          </p:cNvSpPr>
          <p:nvPr/>
        </p:nvSpPr>
        <p:spPr bwMode="auto">
          <a:xfrm>
            <a:off x="3779838" y="2742407"/>
            <a:ext cx="173037" cy="260350"/>
          </a:xfrm>
          <a:custGeom>
            <a:avLst/>
            <a:gdLst>
              <a:gd name="T0" fmla="*/ 2147483647 w 144"/>
              <a:gd name="T1" fmla="*/ 0 h 207"/>
              <a:gd name="T2" fmla="*/ 2147483647 w 144"/>
              <a:gd name="T3" fmla="*/ 2147483647 h 207"/>
              <a:gd name="T4" fmla="*/ 2147483647 w 144"/>
              <a:gd name="T5" fmla="*/ 2147483647 h 207"/>
              <a:gd name="T6" fmla="*/ 0 w 144"/>
              <a:gd name="T7" fmla="*/ 2147483647 h 2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07">
                <a:moveTo>
                  <a:pt x="144" y="0"/>
                </a:moveTo>
                <a:cubicBezTo>
                  <a:pt x="121" y="16"/>
                  <a:pt x="99" y="33"/>
                  <a:pt x="78" y="57"/>
                </a:cubicBezTo>
                <a:cubicBezTo>
                  <a:pt x="57" y="81"/>
                  <a:pt x="31" y="119"/>
                  <a:pt x="18" y="144"/>
                </a:cubicBezTo>
                <a:cubicBezTo>
                  <a:pt x="5" y="169"/>
                  <a:pt x="2" y="188"/>
                  <a:pt x="0" y="207"/>
                </a:cubicBez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5" name="Freeform 1099"/>
          <p:cNvSpPr>
            <a:spLocks/>
          </p:cNvSpPr>
          <p:nvPr/>
        </p:nvSpPr>
        <p:spPr bwMode="auto">
          <a:xfrm>
            <a:off x="1662113" y="3717132"/>
            <a:ext cx="204787" cy="395287"/>
          </a:xfrm>
          <a:custGeom>
            <a:avLst/>
            <a:gdLst>
              <a:gd name="T0" fmla="*/ 2147483647 w 144"/>
              <a:gd name="T1" fmla="*/ 0 h 207"/>
              <a:gd name="T2" fmla="*/ 2147483647 w 144"/>
              <a:gd name="T3" fmla="*/ 2147483647 h 207"/>
              <a:gd name="T4" fmla="*/ 2147483647 w 144"/>
              <a:gd name="T5" fmla="*/ 2147483647 h 207"/>
              <a:gd name="T6" fmla="*/ 0 w 144"/>
              <a:gd name="T7" fmla="*/ 2147483647 h 2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07">
                <a:moveTo>
                  <a:pt x="144" y="0"/>
                </a:moveTo>
                <a:cubicBezTo>
                  <a:pt x="121" y="16"/>
                  <a:pt x="99" y="33"/>
                  <a:pt x="78" y="57"/>
                </a:cubicBezTo>
                <a:cubicBezTo>
                  <a:pt x="57" y="81"/>
                  <a:pt x="31" y="119"/>
                  <a:pt x="18" y="144"/>
                </a:cubicBezTo>
                <a:cubicBezTo>
                  <a:pt x="5" y="169"/>
                  <a:pt x="2" y="188"/>
                  <a:pt x="0" y="207"/>
                </a:cubicBezTo>
              </a:path>
            </a:pathLst>
          </a:custGeom>
          <a:noFill/>
          <a:ln w="19050" cmpd="sng">
            <a:solidFill>
              <a:schemeClr val="tx1"/>
            </a:solidFill>
            <a:round/>
            <a:headEnd type="triangl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6" name="Text Box 1100"/>
          <p:cNvSpPr txBox="1">
            <a:spLocks noChangeArrowheads="1"/>
          </p:cNvSpPr>
          <p:nvPr/>
        </p:nvSpPr>
        <p:spPr bwMode="auto">
          <a:xfrm>
            <a:off x="1257300" y="4067969"/>
            <a:ext cx="10615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dirty="0" smtClean="0">
                <a:solidFill>
                  <a:schemeClr val="tx1"/>
                </a:solidFill>
                <a:latin typeface="Times New Roman" panose="02020603050405020304" pitchFamily="18" charset="0"/>
              </a:rPr>
              <a:t>Initiation site</a:t>
            </a:r>
            <a:endParaRPr lang="fr-FR" dirty="0">
              <a:solidFill>
                <a:schemeClr val="tx1"/>
              </a:solidFill>
              <a:latin typeface="Times New Roman" panose="02020603050405020304" pitchFamily="18" charset="0"/>
            </a:endParaRPr>
          </a:p>
        </p:txBody>
      </p:sp>
      <p:sp>
        <p:nvSpPr>
          <p:cNvPr id="27" name="Text Box 1101"/>
          <p:cNvSpPr txBox="1">
            <a:spLocks noChangeArrowheads="1"/>
          </p:cNvSpPr>
          <p:nvPr/>
        </p:nvSpPr>
        <p:spPr bwMode="auto">
          <a:xfrm>
            <a:off x="2403475" y="4093369"/>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400" b="0">
                <a:solidFill>
                  <a:schemeClr val="tx1"/>
                </a:solidFill>
                <a:latin typeface="Times New Roman" panose="02020603050405020304" pitchFamily="18" charset="0"/>
              </a:rPr>
              <a:t>A</a:t>
            </a:r>
          </a:p>
        </p:txBody>
      </p:sp>
      <p:sp>
        <p:nvSpPr>
          <p:cNvPr id="28" name="Text Box 1102"/>
          <p:cNvSpPr txBox="1">
            <a:spLocks noChangeArrowheads="1"/>
          </p:cNvSpPr>
          <p:nvPr/>
        </p:nvSpPr>
        <p:spPr bwMode="auto">
          <a:xfrm>
            <a:off x="3856038" y="954882"/>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400" b="0">
                <a:solidFill>
                  <a:schemeClr val="tx1"/>
                </a:solidFill>
                <a:latin typeface="Times New Roman" panose="02020603050405020304" pitchFamily="18" charset="0"/>
              </a:rPr>
              <a:t>B</a:t>
            </a:r>
          </a:p>
        </p:txBody>
      </p:sp>
      <p:sp>
        <p:nvSpPr>
          <p:cNvPr id="29" name="Freeform 1103"/>
          <p:cNvSpPr>
            <a:spLocks/>
          </p:cNvSpPr>
          <p:nvPr/>
        </p:nvSpPr>
        <p:spPr bwMode="auto">
          <a:xfrm rot="4419542">
            <a:off x="1607344" y="1323976"/>
            <a:ext cx="342900" cy="157162"/>
          </a:xfrm>
          <a:custGeom>
            <a:avLst/>
            <a:gdLst>
              <a:gd name="T0" fmla="*/ 2147483647 w 144"/>
              <a:gd name="T1" fmla="*/ 0 h 207"/>
              <a:gd name="T2" fmla="*/ 2147483647 w 144"/>
              <a:gd name="T3" fmla="*/ 2147483647 h 207"/>
              <a:gd name="T4" fmla="*/ 2147483647 w 144"/>
              <a:gd name="T5" fmla="*/ 2147483647 h 207"/>
              <a:gd name="T6" fmla="*/ 0 w 144"/>
              <a:gd name="T7" fmla="*/ 2147483647 h 2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07">
                <a:moveTo>
                  <a:pt x="144" y="0"/>
                </a:moveTo>
                <a:cubicBezTo>
                  <a:pt x="121" y="16"/>
                  <a:pt x="99" y="33"/>
                  <a:pt x="78" y="57"/>
                </a:cubicBezTo>
                <a:cubicBezTo>
                  <a:pt x="57" y="81"/>
                  <a:pt x="31" y="119"/>
                  <a:pt x="18" y="144"/>
                </a:cubicBezTo>
                <a:cubicBezTo>
                  <a:pt x="5" y="169"/>
                  <a:pt x="2" y="188"/>
                  <a:pt x="0" y="207"/>
                </a:cubicBezTo>
              </a:path>
            </a:pathLst>
          </a:custGeom>
          <a:noFill/>
          <a:ln w="19050" cmpd="sng">
            <a:solidFill>
              <a:schemeClr val="tx1"/>
            </a:solidFill>
            <a:round/>
            <a:headEnd type="triangl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 name="Text Box 1104"/>
          <p:cNvSpPr txBox="1">
            <a:spLocks noChangeArrowheads="1"/>
          </p:cNvSpPr>
          <p:nvPr/>
        </p:nvSpPr>
        <p:spPr bwMode="auto">
          <a:xfrm>
            <a:off x="865497" y="1037451"/>
            <a:ext cx="8026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dirty="0" err="1" smtClean="0">
                <a:solidFill>
                  <a:schemeClr val="tx1"/>
                </a:solidFill>
                <a:latin typeface="+mn-lt"/>
              </a:rPr>
              <a:t>Shear</a:t>
            </a:r>
            <a:r>
              <a:rPr lang="fr-FR" dirty="0" smtClean="0">
                <a:solidFill>
                  <a:schemeClr val="tx1"/>
                </a:solidFill>
                <a:latin typeface="+mn-lt"/>
              </a:rPr>
              <a:t> </a:t>
            </a:r>
            <a:r>
              <a:rPr lang="fr-FR" dirty="0" err="1" smtClean="0">
                <a:solidFill>
                  <a:schemeClr val="tx1"/>
                </a:solidFill>
                <a:latin typeface="+mn-lt"/>
              </a:rPr>
              <a:t>lips</a:t>
            </a:r>
            <a:endParaRPr lang="fr-FR" dirty="0">
              <a:solidFill>
                <a:schemeClr val="tx1"/>
              </a:solidFill>
              <a:latin typeface="+mn-lt"/>
            </a:endParaRPr>
          </a:p>
        </p:txBody>
      </p:sp>
      <p:grpSp>
        <p:nvGrpSpPr>
          <p:cNvPr id="31" name="Group 1105"/>
          <p:cNvGrpSpPr>
            <a:grpSpLocks/>
          </p:cNvGrpSpPr>
          <p:nvPr/>
        </p:nvGrpSpPr>
        <p:grpSpPr bwMode="auto">
          <a:xfrm>
            <a:off x="287338" y="5137944"/>
            <a:ext cx="3123167" cy="931198"/>
            <a:chOff x="672" y="3468"/>
            <a:chExt cx="2616" cy="742"/>
          </a:xfrm>
        </p:grpSpPr>
        <p:sp>
          <p:nvSpPr>
            <p:cNvPr id="32" name="Rectangle 1106" descr="Petits confettis"/>
            <p:cNvSpPr>
              <a:spLocks noChangeArrowheads="1"/>
            </p:cNvSpPr>
            <p:nvPr/>
          </p:nvSpPr>
          <p:spPr bwMode="auto">
            <a:xfrm>
              <a:off x="672" y="4002"/>
              <a:ext cx="204" cy="138"/>
            </a:xfrm>
            <a:prstGeom prst="rect">
              <a:avLst/>
            </a:prstGeom>
            <a:pattFill prst="smConfetti">
              <a:fgClr>
                <a:schemeClr val="tx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sp>
          <p:nvSpPr>
            <p:cNvPr id="33" name="Rectangle 1107" descr="5%"/>
            <p:cNvSpPr>
              <a:spLocks noChangeArrowheads="1"/>
            </p:cNvSpPr>
            <p:nvPr/>
          </p:nvSpPr>
          <p:spPr bwMode="auto">
            <a:xfrm>
              <a:off x="672" y="3738"/>
              <a:ext cx="204" cy="138"/>
            </a:xfrm>
            <a:prstGeom prst="rect">
              <a:avLst/>
            </a:prstGeom>
            <a:pattFill prst="pct5">
              <a:fgClr>
                <a:schemeClr val="bg2"/>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sp>
          <p:nvSpPr>
            <p:cNvPr id="34" name="Rectangle 1108"/>
            <p:cNvSpPr>
              <a:spLocks noChangeArrowheads="1"/>
            </p:cNvSpPr>
            <p:nvPr/>
          </p:nvSpPr>
          <p:spPr bwMode="auto">
            <a:xfrm>
              <a:off x="672" y="3474"/>
              <a:ext cx="204" cy="138"/>
            </a:xfrm>
            <a:prstGeom prst="rect">
              <a:avLst/>
            </a:prstGeom>
            <a:solidFill>
              <a:srgbClr val="CFCFC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sp>
          <p:nvSpPr>
            <p:cNvPr id="35" name="Text Box 1109"/>
            <p:cNvSpPr txBox="1">
              <a:spLocks noChangeArrowheads="1"/>
            </p:cNvSpPr>
            <p:nvPr/>
          </p:nvSpPr>
          <p:spPr bwMode="auto">
            <a:xfrm>
              <a:off x="902" y="3989"/>
              <a:ext cx="785"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dirty="0" smtClean="0">
                  <a:solidFill>
                    <a:schemeClr val="tx1"/>
                  </a:solidFill>
                  <a:latin typeface="+mn-lt"/>
                </a:rPr>
                <a:t>Final </a:t>
              </a:r>
              <a:r>
                <a:rPr lang="fr-FR" dirty="0" err="1" smtClean="0">
                  <a:solidFill>
                    <a:schemeClr val="tx1"/>
                  </a:solidFill>
                  <a:latin typeface="+mn-lt"/>
                </a:rPr>
                <a:t>failure</a:t>
              </a:r>
              <a:endParaRPr lang="fr-FR" dirty="0">
                <a:solidFill>
                  <a:schemeClr val="tx1"/>
                </a:solidFill>
                <a:latin typeface="+mn-lt"/>
              </a:endParaRPr>
            </a:p>
          </p:txBody>
        </p:sp>
        <p:sp>
          <p:nvSpPr>
            <p:cNvPr id="36" name="Text Box 1110"/>
            <p:cNvSpPr txBox="1">
              <a:spLocks noChangeArrowheads="1"/>
            </p:cNvSpPr>
            <p:nvPr/>
          </p:nvSpPr>
          <p:spPr bwMode="auto">
            <a:xfrm>
              <a:off x="941" y="3604"/>
              <a:ext cx="2347" cy="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dirty="0">
                  <a:solidFill>
                    <a:schemeClr val="tx1"/>
                  </a:solidFill>
                  <a:latin typeface="+mn-lt"/>
                </a:rPr>
                <a:t>Propagation </a:t>
              </a:r>
              <a:r>
                <a:rPr lang="fr-FR" dirty="0" err="1" smtClean="0">
                  <a:solidFill>
                    <a:schemeClr val="tx1"/>
                  </a:solidFill>
                  <a:latin typeface="+mn-lt"/>
                </a:rPr>
                <a:t>with</a:t>
              </a:r>
              <a:r>
                <a:rPr lang="fr-FR" dirty="0" smtClean="0">
                  <a:solidFill>
                    <a:schemeClr val="tx1"/>
                  </a:solidFill>
                  <a:latin typeface="+mn-lt"/>
                </a:rPr>
                <a:t> </a:t>
              </a:r>
              <a:r>
                <a:rPr lang="fr-FR" dirty="0" err="1" smtClean="0">
                  <a:solidFill>
                    <a:schemeClr val="tx1"/>
                  </a:solidFill>
                  <a:latin typeface="+mn-lt"/>
                </a:rPr>
                <a:t>different</a:t>
              </a:r>
              <a:r>
                <a:rPr lang="fr-FR" dirty="0" smtClean="0">
                  <a:solidFill>
                    <a:schemeClr val="tx1"/>
                  </a:solidFill>
                  <a:latin typeface="+mn-lt"/>
                </a:rPr>
                <a:t> </a:t>
              </a:r>
              <a:r>
                <a:rPr lang="fr-FR" dirty="0" err="1" smtClean="0">
                  <a:solidFill>
                    <a:schemeClr val="tx1"/>
                  </a:solidFill>
                  <a:latin typeface="+mn-lt"/>
                </a:rPr>
                <a:t>growth</a:t>
              </a:r>
              <a:r>
                <a:rPr lang="fr-FR" dirty="0" smtClean="0">
                  <a:solidFill>
                    <a:schemeClr val="tx1"/>
                  </a:solidFill>
                  <a:latin typeface="+mn-lt"/>
                </a:rPr>
                <a:t> rates</a:t>
              </a:r>
              <a:endParaRPr lang="fr-FR" dirty="0">
                <a:solidFill>
                  <a:schemeClr val="tx1"/>
                </a:solidFill>
                <a:latin typeface="+mn-lt"/>
              </a:endParaRPr>
            </a:p>
          </p:txBody>
        </p:sp>
        <p:sp>
          <p:nvSpPr>
            <p:cNvPr id="37" name="AutoShape 1111"/>
            <p:cNvSpPr>
              <a:spLocks/>
            </p:cNvSpPr>
            <p:nvPr/>
          </p:nvSpPr>
          <p:spPr bwMode="auto">
            <a:xfrm>
              <a:off x="894" y="3468"/>
              <a:ext cx="72" cy="456"/>
            </a:xfrm>
            <a:prstGeom prst="rightBrace">
              <a:avLst>
                <a:gd name="adj1" fmla="val 52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grpSp>
    </p:spTree>
    <p:extLst>
      <p:ext uri="{BB962C8B-B14F-4D97-AF65-F5344CB8AC3E}">
        <p14:creationId xmlns:p14="http://schemas.microsoft.com/office/powerpoint/2010/main" val="1124265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Pump</a:t>
            </a:r>
            <a:r>
              <a:rPr lang="fr-FR" dirty="0" smtClean="0"/>
              <a:t> </a:t>
            </a:r>
            <a:r>
              <a:rPr lang="fr-FR" dirty="0" err="1" smtClean="0"/>
              <a:t>shaft</a:t>
            </a:r>
            <a:r>
              <a:rPr lang="fr-FR" dirty="0" smtClean="0"/>
              <a:t> </a:t>
            </a:r>
            <a:r>
              <a:rPr lang="fr-FR" dirty="0" err="1" smtClean="0"/>
              <a:t>failure</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pSp>
        <p:nvGrpSpPr>
          <p:cNvPr id="5" name="Group 6"/>
          <p:cNvGrpSpPr>
            <a:grpSpLocks/>
          </p:cNvGrpSpPr>
          <p:nvPr/>
        </p:nvGrpSpPr>
        <p:grpSpPr bwMode="auto">
          <a:xfrm>
            <a:off x="457201" y="1309687"/>
            <a:ext cx="4016326" cy="4818899"/>
            <a:chOff x="399" y="966"/>
            <a:chExt cx="1938" cy="2445"/>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 y="966"/>
              <a:ext cx="1938" cy="2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p:cNvSpPr txBox="1">
              <a:spLocks noChangeArrowheads="1"/>
            </p:cNvSpPr>
            <p:nvPr/>
          </p:nvSpPr>
          <p:spPr bwMode="auto">
            <a:xfrm>
              <a:off x="763" y="3198"/>
              <a:ext cx="1209"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en-GB">
                  <a:solidFill>
                    <a:schemeClr val="tx1"/>
                  </a:solidFill>
                  <a:latin typeface="Times New Roman" panose="02020603050405020304" pitchFamily="18" charset="0"/>
                </a:rPr>
                <a:t>Morphologie des Ruptures</a:t>
              </a:r>
            </a:p>
          </p:txBody>
        </p:sp>
      </p:gr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317" y="1309687"/>
            <a:ext cx="3425483" cy="481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88285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normAutofit/>
          </a:bodyPr>
          <a:lstStyle/>
          <a:p>
            <a:r>
              <a:rPr lang="fr-FR" sz="4000" dirty="0" err="1" smtClean="0"/>
              <a:t>Failure</a:t>
            </a:r>
            <a:r>
              <a:rPr lang="fr-FR" sz="4000" dirty="0" smtClean="0"/>
              <a:t> of a </a:t>
            </a:r>
            <a:r>
              <a:rPr lang="fr-FR" sz="4000" dirty="0" err="1" smtClean="0"/>
              <a:t>titanium</a:t>
            </a:r>
            <a:r>
              <a:rPr lang="fr-FR" sz="4000" dirty="0" smtClean="0"/>
              <a:t> </a:t>
            </a:r>
            <a:r>
              <a:rPr lang="fr-FR" sz="4000" dirty="0" err="1" smtClean="0"/>
              <a:t>alloy</a:t>
            </a:r>
            <a:r>
              <a:rPr lang="fr-FR" sz="4000" dirty="0" smtClean="0"/>
              <a:t> turbine </a:t>
            </a:r>
            <a:r>
              <a:rPr lang="fr-FR" sz="4000" dirty="0" err="1" smtClean="0"/>
              <a:t>blade</a:t>
            </a:r>
            <a:endParaRPr lang="fr-FR" sz="40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aphicFrame>
        <p:nvGraphicFramePr>
          <p:cNvPr id="5" name="Object 6"/>
          <p:cNvGraphicFramePr>
            <a:graphicFrameLocks noChangeAspect="1"/>
          </p:cNvGraphicFramePr>
          <p:nvPr>
            <p:extLst>
              <p:ext uri="{D42A27DB-BD31-4B8C-83A1-F6EECF244321}">
                <p14:modId xmlns:p14="http://schemas.microsoft.com/office/powerpoint/2010/main" val="2831074997"/>
              </p:ext>
            </p:extLst>
          </p:nvPr>
        </p:nvGraphicFramePr>
        <p:xfrm>
          <a:off x="304800" y="1311275"/>
          <a:ext cx="4759325" cy="4064000"/>
        </p:xfrm>
        <a:graphic>
          <a:graphicData uri="http://schemas.openxmlformats.org/presentationml/2006/ole">
            <mc:AlternateContent xmlns:mc="http://schemas.openxmlformats.org/markup-compatibility/2006">
              <mc:Choice xmlns:v="urn:schemas-microsoft-com:vml" Requires="v">
                <p:oleObj spid="_x0000_s17497" name="Image Photo Editor" r:id="rId3" imgW="8085714" imgH="6904762" progId="MSPhotoEd.3">
                  <p:embed/>
                </p:oleObj>
              </mc:Choice>
              <mc:Fallback>
                <p:oleObj name="Image Photo Editor" r:id="rId3" imgW="8085714" imgH="690476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311275"/>
                        <a:ext cx="4759325"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3824874049"/>
              </p:ext>
            </p:extLst>
          </p:nvPr>
        </p:nvGraphicFramePr>
        <p:xfrm>
          <a:off x="3140075" y="3902075"/>
          <a:ext cx="1431925" cy="1968500"/>
        </p:xfrm>
        <a:graphic>
          <a:graphicData uri="http://schemas.openxmlformats.org/presentationml/2006/ole">
            <mc:AlternateContent xmlns:mc="http://schemas.openxmlformats.org/markup-compatibility/2006">
              <mc:Choice xmlns:v="urn:schemas-microsoft-com:vml" Requires="v">
                <p:oleObj spid="_x0000_s17498" name="Clip" r:id="rId5" imgW="2309813" imgH="3176588" progId="MS_ClipArt_Gallery.2">
                  <p:embed/>
                </p:oleObj>
              </mc:Choice>
              <mc:Fallback>
                <p:oleObj name="Clip" r:id="rId5" imgW="2309813" imgH="3176588"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3902075"/>
                        <a:ext cx="1431925" cy="196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9"/>
          <p:cNvGrpSpPr>
            <a:grpSpLocks/>
          </p:cNvGrpSpPr>
          <p:nvPr/>
        </p:nvGrpSpPr>
        <p:grpSpPr bwMode="auto">
          <a:xfrm>
            <a:off x="4572000" y="1311275"/>
            <a:ext cx="4129088" cy="4657725"/>
            <a:chOff x="2880" y="1200"/>
            <a:chExt cx="2601" cy="2934"/>
          </a:xfrm>
        </p:grpSpPr>
        <p:graphicFrame>
          <p:nvGraphicFramePr>
            <p:cNvPr id="8" name="Object 5"/>
            <p:cNvGraphicFramePr>
              <a:graphicFrameLocks noChangeAspect="1"/>
            </p:cNvGraphicFramePr>
            <p:nvPr/>
          </p:nvGraphicFramePr>
          <p:xfrm>
            <a:off x="3552" y="1200"/>
            <a:ext cx="1929" cy="2560"/>
          </p:xfrm>
          <a:graphic>
            <a:graphicData uri="http://schemas.openxmlformats.org/presentationml/2006/ole">
              <mc:AlternateContent xmlns:mc="http://schemas.openxmlformats.org/markup-compatibility/2006">
                <mc:Choice xmlns:v="urn:schemas-microsoft-com:vml" Requires="v">
                  <p:oleObj spid="_x0000_s17499" name="Image Photo Editor" r:id="rId7" imgW="5477640" imgH="7268590" progId="MSPhotoEd.3">
                    <p:embed/>
                  </p:oleObj>
                </mc:Choice>
                <mc:Fallback>
                  <p:oleObj name="Image Photo Editor" r:id="rId7" imgW="5477640" imgH="7268590"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2" y="1200"/>
                          <a:ext cx="1929" cy="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AutoShape 8"/>
            <p:cNvSpPr>
              <a:spLocks noChangeArrowheads="1"/>
            </p:cNvSpPr>
            <p:nvPr/>
          </p:nvSpPr>
          <p:spPr bwMode="auto">
            <a:xfrm rot="-712414">
              <a:off x="2880" y="3654"/>
              <a:ext cx="1584" cy="480"/>
            </a:xfrm>
            <a:prstGeom prst="curvedUpArrow">
              <a:avLst>
                <a:gd name="adj1" fmla="val 66000"/>
                <a:gd name="adj2" fmla="val 132000"/>
                <a:gd name="adj3" fmla="val 33333"/>
              </a:avLst>
            </a:prstGeom>
            <a:solidFill>
              <a:srgbClr val="DFC34D"/>
            </a:solidFill>
            <a:ln w="28575">
              <a:solidFill>
                <a:srgbClr val="993300"/>
              </a:solidFill>
              <a:miter lim="800000"/>
              <a:headEnd/>
              <a:tailEnd/>
            </a:ln>
            <a:effectLst>
              <a:outerShdw dist="107763" dir="8100000" algn="ctr" rotWithShape="0">
                <a:schemeClr val="bg2"/>
              </a:outerShdw>
            </a:effec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grpSp>
    </p:spTree>
    <p:extLst>
      <p:ext uri="{BB962C8B-B14F-4D97-AF65-F5344CB8AC3E}">
        <p14:creationId xmlns:p14="http://schemas.microsoft.com/office/powerpoint/2010/main" val="341772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20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High </a:t>
            </a:r>
            <a:r>
              <a:rPr lang="fr-FR" dirty="0" err="1" smtClean="0"/>
              <a:t>temperature</a:t>
            </a:r>
            <a:r>
              <a:rPr lang="fr-FR" dirty="0" smtClean="0"/>
              <a:t> </a:t>
            </a:r>
            <a:r>
              <a:rPr lang="fr-FR" dirty="0" err="1" smtClean="0"/>
              <a:t>failure</a:t>
            </a:r>
            <a:r>
              <a:rPr lang="fr-FR" dirty="0" smtClean="0"/>
              <a:t> </a:t>
            </a:r>
            <a:r>
              <a:rPr lang="fr-FR" dirty="0" err="1" smtClean="0"/>
              <a:t>blade</a:t>
            </a:r>
            <a:endParaRPr lang="fr-FR" dirty="0"/>
          </a:p>
        </p:txBody>
      </p:sp>
      <p:sp>
        <p:nvSpPr>
          <p:cNvPr id="3" name="Espace réservé de la date 2"/>
          <p:cNvSpPr>
            <a:spLocks noGrp="1"/>
          </p:cNvSpPr>
          <p:nvPr>
            <p:ph type="dt" sz="half" idx="10"/>
          </p:nvPr>
        </p:nvSpPr>
        <p:spPr/>
        <p:txBody>
          <a:bodyPr/>
          <a:lstStyle/>
          <a:p>
            <a:pPr>
              <a:defRPr/>
            </a:pPr>
            <a:r>
              <a:rPr lang="fr-FR" smtClean="0"/>
              <a:t>G. Hénaff – 2016</a:t>
            </a:r>
            <a:endParaRPr lang="en-GB" dirty="0"/>
          </a:p>
        </p:txBody>
      </p:sp>
      <p:pic>
        <p:nvPicPr>
          <p:cNvPr id="6" name="Picture 3" descr="aub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444625"/>
            <a:ext cx="731520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4"/>
          <p:cNvSpPr>
            <a:spLocks noChangeArrowheads="1"/>
          </p:cNvSpPr>
          <p:nvPr/>
        </p:nvSpPr>
        <p:spPr bwMode="auto">
          <a:xfrm>
            <a:off x="952500" y="3149600"/>
            <a:ext cx="1511300" cy="889000"/>
          </a:xfrm>
          <a:prstGeom prst="ellipse">
            <a:avLst/>
          </a:prstGeom>
          <a:noFill/>
          <a:ln w="285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sz="2400">
              <a:latin typeface="+mn-lt"/>
            </a:endParaRPr>
          </a:p>
        </p:txBody>
      </p:sp>
      <p:sp>
        <p:nvSpPr>
          <p:cNvPr id="8" name="Text Box 5"/>
          <p:cNvSpPr txBox="1">
            <a:spLocks noChangeArrowheads="1"/>
          </p:cNvSpPr>
          <p:nvPr/>
        </p:nvSpPr>
        <p:spPr bwMode="auto">
          <a:xfrm>
            <a:off x="4217988" y="1674961"/>
            <a:ext cx="302961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2400" dirty="0" err="1" smtClean="0">
                <a:solidFill>
                  <a:schemeClr val="hlink"/>
                </a:solidFill>
                <a:latin typeface="+mn-lt"/>
              </a:rPr>
              <a:t>Creep</a:t>
            </a:r>
            <a:r>
              <a:rPr lang="fr-FR" sz="2400" dirty="0" smtClean="0">
                <a:solidFill>
                  <a:schemeClr val="hlink"/>
                </a:solidFill>
                <a:latin typeface="+mn-lt"/>
              </a:rPr>
              <a:t>-fatigue cracking</a:t>
            </a:r>
            <a:endParaRPr lang="fr-FR" sz="2400" dirty="0">
              <a:solidFill>
                <a:schemeClr val="hlink"/>
              </a:solidFill>
              <a:latin typeface="+mn-lt"/>
            </a:endParaRPr>
          </a:p>
        </p:txBody>
      </p:sp>
      <p:sp>
        <p:nvSpPr>
          <p:cNvPr id="9" name="Line 6"/>
          <p:cNvSpPr>
            <a:spLocks noChangeShapeType="1"/>
          </p:cNvSpPr>
          <p:nvPr/>
        </p:nvSpPr>
        <p:spPr bwMode="auto">
          <a:xfrm flipH="1">
            <a:off x="2184400" y="2082800"/>
            <a:ext cx="1727200" cy="11557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z="2400"/>
          </a:p>
        </p:txBody>
      </p:sp>
      <p:sp>
        <p:nvSpPr>
          <p:cNvPr id="10" name="Oval 7"/>
          <p:cNvSpPr>
            <a:spLocks noChangeArrowheads="1"/>
          </p:cNvSpPr>
          <p:nvPr/>
        </p:nvSpPr>
        <p:spPr bwMode="auto">
          <a:xfrm>
            <a:off x="4991100" y="4229100"/>
            <a:ext cx="1231900" cy="1473200"/>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sp>
        <p:nvSpPr>
          <p:cNvPr id="11" name="Freeform 8"/>
          <p:cNvSpPr>
            <a:spLocks/>
          </p:cNvSpPr>
          <p:nvPr/>
        </p:nvSpPr>
        <p:spPr bwMode="auto">
          <a:xfrm>
            <a:off x="6121400" y="4127500"/>
            <a:ext cx="1384300" cy="965200"/>
          </a:xfrm>
          <a:custGeom>
            <a:avLst/>
            <a:gdLst>
              <a:gd name="T0" fmla="*/ 2147483647 w 872"/>
              <a:gd name="T1" fmla="*/ 2147483647 h 608"/>
              <a:gd name="T2" fmla="*/ 2147483647 w 872"/>
              <a:gd name="T3" fmla="*/ 2147483647 h 608"/>
              <a:gd name="T4" fmla="*/ 2147483647 w 872"/>
              <a:gd name="T5" fmla="*/ 2147483647 h 608"/>
              <a:gd name="T6" fmla="*/ 0 w 872"/>
              <a:gd name="T7" fmla="*/ 0 h 6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2" h="608">
                <a:moveTo>
                  <a:pt x="872" y="608"/>
                </a:moveTo>
                <a:cubicBezTo>
                  <a:pt x="849" y="569"/>
                  <a:pt x="812" y="455"/>
                  <a:pt x="736" y="376"/>
                </a:cubicBezTo>
                <a:cubicBezTo>
                  <a:pt x="660" y="297"/>
                  <a:pt x="539" y="199"/>
                  <a:pt x="416" y="136"/>
                </a:cubicBezTo>
                <a:cubicBezTo>
                  <a:pt x="293" y="73"/>
                  <a:pt x="87" y="28"/>
                  <a:pt x="0" y="0"/>
                </a:cubicBezTo>
              </a:path>
            </a:pathLst>
          </a:custGeom>
          <a:noFill/>
          <a:ln w="28575" cap="flat" cmpd="sng">
            <a:solidFill>
              <a:schemeClr val="bg1"/>
            </a:solidFill>
            <a:prstDash val="solid"/>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12" name="Text Box 10"/>
          <p:cNvSpPr txBox="1">
            <a:spLocks noChangeArrowheads="1"/>
          </p:cNvSpPr>
          <p:nvPr/>
        </p:nvSpPr>
        <p:spPr bwMode="auto">
          <a:xfrm>
            <a:off x="6291263" y="5110311"/>
            <a:ext cx="180292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2400" dirty="0">
                <a:solidFill>
                  <a:schemeClr val="bg1"/>
                </a:solidFill>
                <a:latin typeface="+mn-lt"/>
              </a:rPr>
              <a:t>P</a:t>
            </a:r>
            <a:r>
              <a:rPr lang="fr-FR" sz="2400" dirty="0" smtClean="0">
                <a:solidFill>
                  <a:schemeClr val="bg1"/>
                </a:solidFill>
                <a:latin typeface="+mn-lt"/>
              </a:rPr>
              <a:t>ropagation</a:t>
            </a:r>
            <a:endParaRPr lang="fr-FR" sz="2400" dirty="0">
              <a:solidFill>
                <a:schemeClr val="bg1"/>
              </a:solidFill>
              <a:latin typeface="+mn-lt"/>
            </a:endParaRPr>
          </a:p>
        </p:txBody>
      </p:sp>
    </p:spTree>
    <p:extLst>
      <p:ext uri="{BB962C8B-B14F-4D97-AF65-F5344CB8AC3E}">
        <p14:creationId xmlns:p14="http://schemas.microsoft.com/office/powerpoint/2010/main" val="25348932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457200" y="30442"/>
            <a:ext cx="8229600" cy="1143000"/>
          </a:xfrm>
        </p:spPr>
        <p:txBody>
          <a:bodyPr/>
          <a:lstStyle/>
          <a:p>
            <a:r>
              <a:rPr lang="fr-FR" dirty="0" err="1" smtClean="0"/>
              <a:t>Failure</a:t>
            </a:r>
            <a:r>
              <a:rPr lang="fr-FR" dirty="0" smtClean="0"/>
              <a:t> of a land turbine</a:t>
            </a:r>
            <a:endParaRPr lang="fr-FR" dirty="0"/>
          </a:p>
        </p:txBody>
      </p:sp>
      <p:sp>
        <p:nvSpPr>
          <p:cNvPr id="3" name="Espace réservé de la date 2"/>
          <p:cNvSpPr>
            <a:spLocks noGrp="1"/>
          </p:cNvSpPr>
          <p:nvPr>
            <p:ph type="dt" sz="half" idx="10"/>
          </p:nvPr>
        </p:nvSpPr>
        <p:spPr/>
        <p:txBody>
          <a:bodyPr/>
          <a:lstStyle/>
          <a:p>
            <a:pPr>
              <a:defRPr/>
            </a:pPr>
            <a:r>
              <a:rPr lang="fr-FR" smtClean="0"/>
              <a:t>G. Hénaff – 2016</a:t>
            </a:r>
            <a:endParaRPr lang="en-GB" dirty="0"/>
          </a:p>
        </p:txBody>
      </p:sp>
      <p:graphicFrame>
        <p:nvGraphicFramePr>
          <p:cNvPr id="6" name="Object 5"/>
          <p:cNvGraphicFramePr>
            <a:graphicFrameLocks noChangeAspect="1"/>
          </p:cNvGraphicFramePr>
          <p:nvPr>
            <p:extLst>
              <p:ext uri="{D42A27DB-BD31-4B8C-83A1-F6EECF244321}">
                <p14:modId xmlns:p14="http://schemas.microsoft.com/office/powerpoint/2010/main" val="2732576327"/>
              </p:ext>
            </p:extLst>
          </p:nvPr>
        </p:nvGraphicFramePr>
        <p:xfrm>
          <a:off x="296863" y="1308100"/>
          <a:ext cx="3711575" cy="2784475"/>
        </p:xfrm>
        <a:graphic>
          <a:graphicData uri="http://schemas.openxmlformats.org/presentationml/2006/ole">
            <mc:AlternateContent xmlns:mc="http://schemas.openxmlformats.org/markup-compatibility/2006">
              <mc:Choice xmlns:v="urn:schemas-microsoft-com:vml" Requires="v">
                <p:oleObj spid="_x0000_s14422" name="Image Photo Editor" r:id="rId3" imgW="19504762" imgH="14628571" progId="MSPhotoEd.3">
                  <p:embed/>
                </p:oleObj>
              </mc:Choice>
              <mc:Fallback>
                <p:oleObj name="Image Photo Editor" r:id="rId3" imgW="19504762" imgH="1462857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3" y="1308100"/>
                        <a:ext cx="3711575"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Oval 7"/>
          <p:cNvSpPr>
            <a:spLocks noChangeArrowheads="1"/>
          </p:cNvSpPr>
          <p:nvPr/>
        </p:nvSpPr>
        <p:spPr bwMode="auto">
          <a:xfrm>
            <a:off x="1665288" y="3319463"/>
            <a:ext cx="1066800" cy="762000"/>
          </a:xfrm>
          <a:prstGeom prst="ellipse">
            <a:avLst/>
          </a:prstGeom>
          <a:noFill/>
          <a:ln w="28575">
            <a:solidFill>
              <a:srgbClr val="99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8" name="Text Box 8"/>
          <p:cNvSpPr txBox="1">
            <a:spLocks noChangeArrowheads="1"/>
          </p:cNvSpPr>
          <p:nvPr/>
        </p:nvSpPr>
        <p:spPr bwMode="auto">
          <a:xfrm>
            <a:off x="381000" y="4797425"/>
            <a:ext cx="13883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err="1" smtClean="0">
                <a:solidFill>
                  <a:srgbClr val="CC3300"/>
                </a:solidFill>
                <a:latin typeface="+mn-lt"/>
              </a:rPr>
              <a:t>Cracked</a:t>
            </a:r>
            <a:r>
              <a:rPr lang="fr-FR" sz="1800" dirty="0" smtClean="0">
                <a:solidFill>
                  <a:srgbClr val="CC3300"/>
                </a:solidFill>
                <a:latin typeface="+mn-lt"/>
              </a:rPr>
              <a:t> part</a:t>
            </a:r>
            <a:endParaRPr lang="fr-FR" sz="1800" dirty="0">
              <a:solidFill>
                <a:srgbClr val="CC3300"/>
              </a:solidFill>
              <a:latin typeface="+mn-lt"/>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1403716148"/>
              </p:ext>
            </p:extLst>
          </p:nvPr>
        </p:nvGraphicFramePr>
        <p:xfrm>
          <a:off x="3387725" y="4210050"/>
          <a:ext cx="5756275" cy="2066925"/>
        </p:xfrm>
        <a:graphic>
          <a:graphicData uri="http://schemas.openxmlformats.org/presentationml/2006/ole">
            <mc:AlternateContent xmlns:mc="http://schemas.openxmlformats.org/markup-compatibility/2006">
              <mc:Choice xmlns:v="urn:schemas-microsoft-com:vml" Requires="v">
                <p:oleObj spid="_x0000_s14423" name="Image Photo Editor" r:id="rId5" imgW="16680603" imgH="5990476" progId="MSPhotoEd.3">
                  <p:embed/>
                </p:oleObj>
              </mc:Choice>
              <mc:Fallback>
                <p:oleObj name="Image Photo Editor" r:id="rId5" imgW="16680603" imgH="5990476"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4210050"/>
                        <a:ext cx="57562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Line 10"/>
          <p:cNvSpPr>
            <a:spLocks noChangeShapeType="1"/>
          </p:cNvSpPr>
          <p:nvPr/>
        </p:nvSpPr>
        <p:spPr bwMode="auto">
          <a:xfrm flipV="1">
            <a:off x="1295400" y="3871913"/>
            <a:ext cx="563563" cy="852487"/>
          </a:xfrm>
          <a:prstGeom prst="line">
            <a:avLst/>
          </a:prstGeom>
          <a:noFill/>
          <a:ln w="3810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Text Box 11"/>
          <p:cNvSpPr txBox="1">
            <a:spLocks noChangeArrowheads="1"/>
          </p:cNvSpPr>
          <p:nvPr/>
        </p:nvSpPr>
        <p:spPr bwMode="auto">
          <a:xfrm>
            <a:off x="5620357" y="2892425"/>
            <a:ext cx="20149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err="1" smtClean="0">
                <a:solidFill>
                  <a:srgbClr val="CC3300"/>
                </a:solidFill>
                <a:latin typeface="+mn-lt"/>
              </a:rPr>
              <a:t>Secondary</a:t>
            </a:r>
            <a:r>
              <a:rPr lang="fr-FR" sz="1800" dirty="0" smtClean="0">
                <a:solidFill>
                  <a:srgbClr val="CC3300"/>
                </a:solidFill>
                <a:latin typeface="+mn-lt"/>
              </a:rPr>
              <a:t> cracking</a:t>
            </a:r>
            <a:endParaRPr lang="fr-FR" sz="1800" dirty="0">
              <a:solidFill>
                <a:srgbClr val="CC3300"/>
              </a:solidFill>
              <a:latin typeface="+mn-lt"/>
            </a:endParaRPr>
          </a:p>
        </p:txBody>
      </p:sp>
      <p:sp>
        <p:nvSpPr>
          <p:cNvPr id="12" name="Line 12"/>
          <p:cNvSpPr>
            <a:spLocks noChangeShapeType="1"/>
          </p:cNvSpPr>
          <p:nvPr/>
        </p:nvSpPr>
        <p:spPr bwMode="auto">
          <a:xfrm flipH="1">
            <a:off x="6189663" y="3319463"/>
            <a:ext cx="438150" cy="1257300"/>
          </a:xfrm>
          <a:prstGeom prst="line">
            <a:avLst/>
          </a:prstGeom>
          <a:noFill/>
          <a:ln w="3810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extLst>
      <p:ext uri="{BB962C8B-B14F-4D97-AF65-F5344CB8AC3E}">
        <p14:creationId xmlns:p14="http://schemas.microsoft.com/office/powerpoint/2010/main" val="2257331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9922"/>
            <a:ext cx="8229600" cy="1143000"/>
          </a:xfrm>
        </p:spPr>
        <p:txBody>
          <a:bodyPr/>
          <a:lstStyle/>
          <a:p>
            <a:r>
              <a:rPr lang="fr-FR" dirty="0" err="1" smtClean="0"/>
              <a:t>Definition</a:t>
            </a:r>
            <a:endParaRPr lang="fr-FR" dirty="0"/>
          </a:p>
        </p:txBody>
      </p:sp>
      <p:sp>
        <p:nvSpPr>
          <p:cNvPr id="3" name="Espace réservé du contenu 2"/>
          <p:cNvSpPr>
            <a:spLocks noGrp="1"/>
          </p:cNvSpPr>
          <p:nvPr>
            <p:ph idx="1"/>
          </p:nvPr>
        </p:nvSpPr>
        <p:spPr>
          <a:xfrm>
            <a:off x="122829" y="931460"/>
            <a:ext cx="8857397" cy="4525963"/>
          </a:xfrm>
        </p:spPr>
        <p:txBody>
          <a:bodyPr>
            <a:noAutofit/>
          </a:bodyPr>
          <a:lstStyle/>
          <a:p>
            <a:r>
              <a:rPr lang="fr-FR" sz="2800" dirty="0"/>
              <a:t>« Progressive damage </a:t>
            </a:r>
            <a:r>
              <a:rPr lang="fr-FR" sz="2800" dirty="0" err="1"/>
              <a:t>process</a:t>
            </a:r>
            <a:r>
              <a:rPr lang="fr-FR" sz="2800" dirty="0"/>
              <a:t> </a:t>
            </a:r>
            <a:r>
              <a:rPr lang="fr-FR" sz="2800" dirty="0" err="1"/>
              <a:t>developping</a:t>
            </a:r>
            <a:r>
              <a:rPr lang="fr-FR" sz="2800" dirty="0"/>
              <a:t> as cracks </a:t>
            </a:r>
            <a:r>
              <a:rPr lang="fr-FR" sz="2800" dirty="0" err="1"/>
              <a:t>under</a:t>
            </a:r>
            <a:r>
              <a:rPr lang="fr-FR" sz="2800" dirty="0"/>
              <a:t> </a:t>
            </a:r>
            <a:r>
              <a:rPr lang="fr-FR" sz="2800" dirty="0" err="1"/>
              <a:t>reversed</a:t>
            </a:r>
            <a:r>
              <a:rPr lang="fr-FR" sz="2800" dirty="0"/>
              <a:t> </a:t>
            </a:r>
            <a:r>
              <a:rPr lang="fr-FR" sz="2800" dirty="0" err="1"/>
              <a:t>loads</a:t>
            </a:r>
            <a:r>
              <a:rPr lang="fr-FR" sz="2800" dirty="0"/>
              <a:t>, </a:t>
            </a:r>
            <a:r>
              <a:rPr lang="fr-FR" sz="2800" dirty="0" err="1"/>
              <a:t>even</a:t>
            </a:r>
            <a:r>
              <a:rPr lang="fr-FR" sz="2800" dirty="0"/>
              <a:t> of </a:t>
            </a:r>
            <a:r>
              <a:rPr lang="fr-FR" sz="2800" dirty="0" err="1"/>
              <a:t>very</a:t>
            </a:r>
            <a:r>
              <a:rPr lang="fr-FR" sz="2800" dirty="0"/>
              <a:t> </a:t>
            </a:r>
            <a:r>
              <a:rPr lang="fr-FR" sz="2800" dirty="0" err="1"/>
              <a:t>small</a:t>
            </a:r>
            <a:r>
              <a:rPr lang="fr-FR" sz="2800" dirty="0"/>
              <a:t> amplitude, </a:t>
            </a:r>
            <a:r>
              <a:rPr lang="fr-FR" sz="2800" dirty="0" err="1"/>
              <a:t>without</a:t>
            </a:r>
            <a:r>
              <a:rPr lang="fr-FR" sz="2800" dirty="0"/>
              <a:t> </a:t>
            </a:r>
            <a:r>
              <a:rPr lang="fr-FR" sz="2800" dirty="0" err="1"/>
              <a:t>any</a:t>
            </a:r>
            <a:r>
              <a:rPr lang="fr-FR" sz="2800" dirty="0"/>
              <a:t> concomitant change in the </a:t>
            </a:r>
            <a:r>
              <a:rPr lang="fr-FR" sz="2800" dirty="0" err="1"/>
              <a:t>macroscopic</a:t>
            </a:r>
            <a:r>
              <a:rPr lang="fr-FR" sz="2800" dirty="0"/>
              <a:t> </a:t>
            </a:r>
            <a:r>
              <a:rPr lang="fr-FR" sz="2800" dirty="0" err="1"/>
              <a:t>behaviour</a:t>
            </a:r>
            <a:r>
              <a:rPr lang="fr-FR" sz="2800" dirty="0"/>
              <a:t> but </a:t>
            </a:r>
            <a:r>
              <a:rPr lang="fr-FR" sz="2800" dirty="0" err="1"/>
              <a:t>leading</a:t>
            </a:r>
            <a:r>
              <a:rPr lang="fr-FR" sz="2800" dirty="0"/>
              <a:t> to </a:t>
            </a:r>
            <a:r>
              <a:rPr lang="fr-FR" sz="2800" dirty="0" err="1"/>
              <a:t>failure</a:t>
            </a:r>
            <a:r>
              <a:rPr lang="fr-FR" sz="2800" dirty="0"/>
              <a:t> »</a:t>
            </a:r>
          </a:p>
          <a:p>
            <a:endParaRPr lang="fr-FR" sz="2800" dirty="0"/>
          </a:p>
          <a:p>
            <a:r>
              <a:rPr lang="fr-FR" sz="2800" dirty="0"/>
              <a:t>The </a:t>
            </a:r>
            <a:r>
              <a:rPr lang="fr-FR" sz="2800" dirty="0" err="1"/>
              <a:t>origin</a:t>
            </a:r>
            <a:r>
              <a:rPr lang="fr-FR" sz="2800" dirty="0"/>
              <a:t> of the </a:t>
            </a:r>
            <a:r>
              <a:rPr lang="fr-FR" sz="2800" dirty="0" err="1"/>
              <a:t>wording</a:t>
            </a:r>
            <a:r>
              <a:rPr lang="fr-FR" sz="2800" dirty="0"/>
              <a:t> « Fatigue » </a:t>
            </a:r>
            <a:r>
              <a:rPr lang="fr-FR" sz="2800" dirty="0" err="1"/>
              <a:t>is</a:t>
            </a:r>
            <a:r>
              <a:rPr lang="fr-FR" sz="2800" dirty="0"/>
              <a:t> </a:t>
            </a:r>
            <a:r>
              <a:rPr lang="fr-FR" sz="2800" dirty="0" err="1"/>
              <a:t>controversial</a:t>
            </a:r>
            <a:r>
              <a:rPr lang="fr-FR" sz="2800" dirty="0"/>
              <a:t>: </a:t>
            </a:r>
            <a:r>
              <a:rPr lang="en-US" sz="2800" dirty="0"/>
              <a:t>Jean-Victor </a:t>
            </a:r>
            <a:r>
              <a:rPr lang="en-US" sz="2800" dirty="0" err="1"/>
              <a:t>Poncelet</a:t>
            </a:r>
            <a:r>
              <a:rPr lang="en-US" sz="2800" dirty="0"/>
              <a:t>, in 1839, described metals as “fatigued” after many load reversals. The word “fatigue” </a:t>
            </a:r>
            <a:r>
              <a:rPr lang="en-US" sz="2800" dirty="0" smtClean="0"/>
              <a:t>would </a:t>
            </a:r>
            <a:r>
              <a:rPr lang="en-US" sz="2800" dirty="0"/>
              <a:t>have been first introduced by  John Braithwaite in 1854 but he attributed the paternity to an unknown </a:t>
            </a:r>
            <a:r>
              <a:rPr lang="en-US" sz="2800" i="1" dirty="0" err="1"/>
              <a:t>Mr</a:t>
            </a:r>
            <a:r>
              <a:rPr lang="en-US" sz="2800" i="1" dirty="0"/>
              <a:t> Field</a:t>
            </a:r>
            <a:r>
              <a:rPr lang="en-US" sz="2800" dirty="0"/>
              <a:t>.</a:t>
            </a:r>
            <a:endParaRPr lang="fr-FR" sz="2800" dirty="0"/>
          </a:p>
          <a:p>
            <a:endParaRPr lang="fr-FR" sz="28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284" y="5457422"/>
            <a:ext cx="838939" cy="1193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803" y="5406410"/>
            <a:ext cx="1180742" cy="131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812113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Thermal fatigue</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3" descr="faienc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2052638"/>
            <a:ext cx="6696075" cy="398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2093913" y="6186488"/>
            <a:ext cx="5035550"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1800">
                <a:solidFill>
                  <a:schemeClr val="tx1"/>
                </a:solidFill>
                <a:latin typeface="Times New Roman" panose="02020603050405020304" pitchFamily="18" charset="0"/>
              </a:rPr>
              <a:t>Faïençage thermique dans un coude de tuyauterie</a:t>
            </a:r>
          </a:p>
        </p:txBody>
      </p:sp>
    </p:spTree>
    <p:extLst>
      <p:ext uri="{BB962C8B-B14F-4D97-AF65-F5344CB8AC3E}">
        <p14:creationId xmlns:p14="http://schemas.microsoft.com/office/powerpoint/2010/main" val="25903497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Thermal Fatigue: </a:t>
            </a:r>
            <a:r>
              <a:rPr lang="fr-FR" dirty="0" err="1" smtClean="0"/>
              <a:t>Failure</a:t>
            </a:r>
            <a:r>
              <a:rPr lang="fr-FR" dirty="0" smtClean="0"/>
              <a:t> </a:t>
            </a:r>
            <a:r>
              <a:rPr lang="fr-FR" dirty="0" err="1"/>
              <a:t>at</a:t>
            </a:r>
            <a:r>
              <a:rPr lang="fr-FR" dirty="0"/>
              <a:t> a </a:t>
            </a:r>
            <a:r>
              <a:rPr lang="fr-FR" dirty="0" err="1"/>
              <a:t>weld</a:t>
            </a:r>
            <a:r>
              <a:rPr lang="fr-FR" dirty="0"/>
              <a:t> joint</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1027" descr="j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07" y="1164420"/>
            <a:ext cx="7363069" cy="501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03735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smtClean="0"/>
              <a:t>Fatigue </a:t>
            </a:r>
            <a:r>
              <a:rPr lang="fr-FR" dirty="0" err="1" smtClean="0"/>
              <a:t>Mechanisms</a:t>
            </a:r>
            <a:endParaRPr lang="fr-FR" dirty="0"/>
          </a:p>
        </p:txBody>
      </p:sp>
      <p:sp>
        <p:nvSpPr>
          <p:cNvPr id="6" name="Sous-titre 5"/>
          <p:cNvSpPr>
            <a:spLocks noGrp="1"/>
          </p:cNvSpPr>
          <p:nvPr>
            <p:ph type="subTitle" idx="1"/>
          </p:nvPr>
        </p:nvSpPr>
        <p:spPr/>
        <p:txBody>
          <a:bodyPr/>
          <a:lstStyle/>
          <a:p>
            <a:endParaRPr lang="fr-FR"/>
          </a:p>
        </p:txBody>
      </p:sp>
      <p:sp>
        <p:nvSpPr>
          <p:cNvPr id="4" name="Espace réservé de la date 3"/>
          <p:cNvSpPr>
            <a:spLocks noGrp="1"/>
          </p:cNvSpPr>
          <p:nvPr>
            <p:ph type="dt" sz="half" idx="4294967295"/>
          </p:nvPr>
        </p:nvSpPr>
        <p:spPr>
          <a:xfrm>
            <a:off x="0" y="6356350"/>
            <a:ext cx="2133600" cy="365125"/>
          </a:xfrm>
        </p:spPr>
        <p:txBody>
          <a:bodyPr/>
          <a:lstStyle/>
          <a:p>
            <a:pPr>
              <a:defRPr/>
            </a:pPr>
            <a:r>
              <a:rPr lang="fr-FR" smtClean="0"/>
              <a:t>G. Hénaff – 2016</a:t>
            </a:r>
            <a:endParaRPr lang="en-GB" dirty="0"/>
          </a:p>
        </p:txBody>
      </p:sp>
    </p:spTree>
    <p:extLst>
      <p:ext uri="{BB962C8B-B14F-4D97-AF65-F5344CB8AC3E}">
        <p14:creationId xmlns:p14="http://schemas.microsoft.com/office/powerpoint/2010/main" val="2267944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Fatigue </a:t>
            </a:r>
            <a:r>
              <a:rPr lang="fr-FR" dirty="0" err="1" smtClean="0"/>
              <a:t>Failure</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Text Box 3"/>
          <p:cNvSpPr txBox="1">
            <a:spLocks noChangeArrowheads="1"/>
          </p:cNvSpPr>
          <p:nvPr/>
        </p:nvSpPr>
        <p:spPr bwMode="auto">
          <a:xfrm>
            <a:off x="461963" y="2223859"/>
            <a:ext cx="6378606" cy="224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r>
              <a:rPr lang="fr-FR" sz="2800" dirty="0">
                <a:solidFill>
                  <a:schemeClr val="tx1"/>
                </a:solidFill>
                <a:latin typeface="+mn-lt"/>
              </a:rPr>
              <a:t>3 </a:t>
            </a:r>
            <a:r>
              <a:rPr lang="fr-FR" sz="2800" dirty="0" smtClean="0">
                <a:solidFill>
                  <a:schemeClr val="tx1"/>
                </a:solidFill>
                <a:latin typeface="+mn-lt"/>
              </a:rPr>
              <a:t>stages</a:t>
            </a:r>
            <a:r>
              <a:rPr lang="fr-FR" sz="2800" dirty="0">
                <a:solidFill>
                  <a:schemeClr val="tx1"/>
                </a:solidFill>
                <a:latin typeface="+mn-lt"/>
              </a:rPr>
              <a:t>:</a:t>
            </a:r>
          </a:p>
          <a:p>
            <a:pPr algn="l"/>
            <a:r>
              <a:rPr lang="fr-FR" sz="2800" dirty="0">
                <a:solidFill>
                  <a:schemeClr val="tx1"/>
                </a:solidFill>
                <a:latin typeface="+mn-lt"/>
              </a:rPr>
              <a:t>- </a:t>
            </a:r>
            <a:r>
              <a:rPr lang="fr-FR" sz="2800" dirty="0" smtClean="0">
                <a:solidFill>
                  <a:schemeClr val="tx1"/>
                </a:solidFill>
                <a:latin typeface="+mn-lt"/>
              </a:rPr>
              <a:t>Initiation of one of </a:t>
            </a:r>
            <a:r>
              <a:rPr lang="fr-FR" sz="2800" dirty="0" err="1" smtClean="0">
                <a:solidFill>
                  <a:schemeClr val="tx1"/>
                </a:solidFill>
                <a:latin typeface="+mn-lt"/>
              </a:rPr>
              <a:t>several</a:t>
            </a:r>
            <a:r>
              <a:rPr lang="fr-FR" sz="2800" dirty="0" smtClean="0">
                <a:solidFill>
                  <a:schemeClr val="tx1"/>
                </a:solidFill>
                <a:latin typeface="+mn-lt"/>
              </a:rPr>
              <a:t> </a:t>
            </a:r>
            <a:r>
              <a:rPr lang="fr-FR" sz="2800" dirty="0" err="1" smtClean="0">
                <a:solidFill>
                  <a:schemeClr val="tx1"/>
                </a:solidFill>
                <a:latin typeface="+mn-lt"/>
              </a:rPr>
              <a:t>microcracks</a:t>
            </a:r>
            <a:endParaRPr lang="fr-FR" sz="2800" dirty="0">
              <a:solidFill>
                <a:schemeClr val="tx1"/>
              </a:solidFill>
              <a:latin typeface="+mn-lt"/>
            </a:endParaRPr>
          </a:p>
          <a:p>
            <a:pPr algn="l"/>
            <a:r>
              <a:rPr lang="fr-FR" sz="2800" dirty="0">
                <a:solidFill>
                  <a:schemeClr val="tx1"/>
                </a:solidFill>
                <a:latin typeface="+mn-lt"/>
              </a:rPr>
              <a:t>- </a:t>
            </a:r>
            <a:r>
              <a:rPr lang="fr-FR" sz="2800" dirty="0" smtClean="0">
                <a:solidFill>
                  <a:schemeClr val="tx1"/>
                </a:solidFill>
                <a:latin typeface="+mn-lt"/>
              </a:rPr>
              <a:t>Propagation of a main crack</a:t>
            </a:r>
            <a:endParaRPr lang="fr-FR" sz="2800" dirty="0">
              <a:solidFill>
                <a:schemeClr val="tx1"/>
              </a:solidFill>
              <a:latin typeface="+mn-lt"/>
            </a:endParaRPr>
          </a:p>
          <a:p>
            <a:pPr algn="l"/>
            <a:r>
              <a:rPr lang="fr-FR" sz="2800" dirty="0">
                <a:solidFill>
                  <a:schemeClr val="tx1"/>
                </a:solidFill>
                <a:latin typeface="+mn-lt"/>
              </a:rPr>
              <a:t>- </a:t>
            </a:r>
            <a:r>
              <a:rPr lang="fr-FR" sz="2800" dirty="0" smtClean="0">
                <a:solidFill>
                  <a:schemeClr val="tx1"/>
                </a:solidFill>
                <a:latin typeface="+mn-lt"/>
              </a:rPr>
              <a:t>Final </a:t>
            </a:r>
            <a:r>
              <a:rPr lang="fr-FR" sz="2800" dirty="0" err="1" smtClean="0">
                <a:solidFill>
                  <a:schemeClr val="tx1"/>
                </a:solidFill>
                <a:latin typeface="+mn-lt"/>
              </a:rPr>
              <a:t>failure</a:t>
            </a:r>
            <a:endParaRPr lang="fr-FR" sz="2800" dirty="0">
              <a:solidFill>
                <a:schemeClr val="tx1"/>
              </a:solidFill>
              <a:latin typeface="+mn-lt"/>
            </a:endParaRPr>
          </a:p>
          <a:p>
            <a:pPr algn="l"/>
            <a:endParaRPr lang="fr-FR" sz="2800" dirty="0">
              <a:solidFill>
                <a:schemeClr val="tx1"/>
              </a:solidFill>
              <a:latin typeface="+mn-lt"/>
            </a:endParaRPr>
          </a:p>
        </p:txBody>
      </p:sp>
      <p:sp>
        <p:nvSpPr>
          <p:cNvPr id="6" name="AutoShape 5"/>
          <p:cNvSpPr>
            <a:spLocks/>
          </p:cNvSpPr>
          <p:nvPr/>
        </p:nvSpPr>
        <p:spPr bwMode="auto">
          <a:xfrm>
            <a:off x="6582568" y="2648744"/>
            <a:ext cx="468313" cy="1238250"/>
          </a:xfrm>
          <a:prstGeom prst="rightBrace">
            <a:avLst>
              <a:gd name="adj1" fmla="val 22034"/>
              <a:gd name="adj2" fmla="val 50000"/>
            </a:avLst>
          </a:prstGeom>
          <a:noFill/>
          <a:ln w="28575">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sp>
        <p:nvSpPr>
          <p:cNvPr id="7" name="Text Box 6"/>
          <p:cNvSpPr txBox="1">
            <a:spLocks noChangeArrowheads="1"/>
          </p:cNvSpPr>
          <p:nvPr/>
        </p:nvSpPr>
        <p:spPr bwMode="auto">
          <a:xfrm>
            <a:off x="7050881" y="3037037"/>
            <a:ext cx="170829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ctr"/>
            <a:r>
              <a:rPr lang="fr-FR" sz="2400" dirty="0" smtClean="0">
                <a:solidFill>
                  <a:schemeClr val="hlink"/>
                </a:solidFill>
                <a:latin typeface="+mn-lt"/>
              </a:rPr>
              <a:t>Fatigue Life</a:t>
            </a:r>
            <a:endParaRPr lang="fr-FR" sz="2400" dirty="0">
              <a:solidFill>
                <a:schemeClr val="hlink"/>
              </a:solidFill>
              <a:latin typeface="+mn-lt"/>
            </a:endParaRPr>
          </a:p>
        </p:txBody>
      </p:sp>
    </p:spTree>
    <p:extLst>
      <p:ext uri="{BB962C8B-B14F-4D97-AF65-F5344CB8AC3E}">
        <p14:creationId xmlns:p14="http://schemas.microsoft.com/office/powerpoint/2010/main" val="3134187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Cyclic</a:t>
            </a:r>
            <a:r>
              <a:rPr lang="fr-FR" dirty="0"/>
              <a:t> </a:t>
            </a:r>
            <a:r>
              <a:rPr lang="fr-FR" dirty="0" err="1"/>
              <a:t>Deformation</a:t>
            </a:r>
            <a:r>
              <a:rPr lang="fr-FR" dirty="0"/>
              <a:t> and Initiation</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aphicFrame>
        <p:nvGraphicFramePr>
          <p:cNvPr id="5" name="Object 4"/>
          <p:cNvGraphicFramePr>
            <a:graphicFrameLocks noChangeAspect="1"/>
          </p:cNvGraphicFramePr>
          <p:nvPr/>
        </p:nvGraphicFramePr>
        <p:xfrm>
          <a:off x="3922713" y="3314700"/>
          <a:ext cx="5221287" cy="2905125"/>
        </p:xfrm>
        <a:graphic>
          <a:graphicData uri="http://schemas.openxmlformats.org/presentationml/2006/ole">
            <mc:AlternateContent xmlns:mc="http://schemas.openxmlformats.org/markup-compatibility/2006">
              <mc:Choice xmlns:v="urn:schemas-microsoft-com:vml" Requires="v">
                <p:oleObj spid="_x0000_s18460" name="Document" r:id="rId4" imgW="5219700" imgH="2906268" progId="Word.Document.8">
                  <p:embed/>
                </p:oleObj>
              </mc:Choice>
              <mc:Fallback>
                <p:oleObj name="Document" r:id="rId4" imgW="5219700" imgH="290626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2713" y="3314700"/>
                        <a:ext cx="5221287"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5">
            <a:hlinkClick r:id="rId6" action="ppaction://hlinkfile" highlightClick="1"/>
          </p:cNvPr>
          <p:cNvSpPr>
            <a:spLocks noChangeArrowheads="1"/>
          </p:cNvSpPr>
          <p:nvPr/>
        </p:nvSpPr>
        <p:spPr bwMode="auto">
          <a:xfrm>
            <a:off x="538163" y="4778375"/>
            <a:ext cx="854075" cy="854075"/>
          </a:xfrm>
          <a:prstGeom prst="actionButtonForwardNex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p>
        </p:txBody>
      </p:sp>
      <p:pic>
        <p:nvPicPr>
          <p:cNvPr id="7" name="PSB.AVI">
            <a:hlinkClick r:id="" action="ppaction://media"/>
          </p:cNvPr>
          <p:cNvPicPr>
            <a:picLocks noRot="1" noChangeAspect="1" noChangeArrowheads="1"/>
          </p:cNvPicPr>
          <p:nvPr>
            <a:videoFile r:link="rId2"/>
          </p:nvPr>
        </p:nvPicPr>
        <p:blipFill>
          <a:blip r:embed="rId7">
            <a:extLst>
              <a:ext uri="{28A0092B-C50C-407E-A947-70E740481C1C}">
                <a14:useLocalDpi xmlns:a14="http://schemas.microsoft.com/office/drawing/2010/main" val="0"/>
              </a:ext>
            </a:extLst>
          </a:blip>
          <a:srcRect/>
          <a:stretch>
            <a:fillRect/>
          </a:stretch>
        </p:blipFill>
        <p:spPr>
          <a:xfrm>
            <a:off x="246063" y="1647825"/>
            <a:ext cx="4356784" cy="29702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659313"/>
            <a:ext cx="2198688" cy="184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44013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AFM observation of extrusions</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455" y="1566277"/>
            <a:ext cx="8294112" cy="384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2474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Surface </a:t>
            </a:r>
            <a:r>
              <a:rPr lang="fr-FR" dirty="0" err="1" smtClean="0"/>
              <a:t>deformation</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pSp>
        <p:nvGrpSpPr>
          <p:cNvPr id="5" name="Group 6"/>
          <p:cNvGrpSpPr>
            <a:grpSpLocks/>
          </p:cNvGrpSpPr>
          <p:nvPr/>
        </p:nvGrpSpPr>
        <p:grpSpPr bwMode="auto">
          <a:xfrm>
            <a:off x="500063" y="1784350"/>
            <a:ext cx="8059737" cy="2955925"/>
            <a:chOff x="773" y="1533"/>
            <a:chExt cx="3696" cy="1196"/>
          </a:xfrm>
        </p:grpSpPr>
        <p:graphicFrame>
          <p:nvGraphicFramePr>
            <p:cNvPr id="6" name="Object 4"/>
            <p:cNvGraphicFramePr>
              <a:graphicFrameLocks noChangeAspect="1"/>
            </p:cNvGraphicFramePr>
            <p:nvPr/>
          </p:nvGraphicFramePr>
          <p:xfrm>
            <a:off x="773" y="1533"/>
            <a:ext cx="1698" cy="1196"/>
          </p:xfrm>
          <a:graphic>
            <a:graphicData uri="http://schemas.openxmlformats.org/presentationml/2006/ole">
              <mc:AlternateContent xmlns:mc="http://schemas.openxmlformats.org/markup-compatibility/2006">
                <mc:Choice xmlns:v="urn:schemas-microsoft-com:vml" Requires="v">
                  <p:oleObj spid="_x0000_s19510" name="Document" r:id="rId3" imgW="2695956" imgH="1898904" progId="Word.Document.8">
                    <p:embed/>
                  </p:oleObj>
                </mc:Choice>
                <mc:Fallback>
                  <p:oleObj name="Document" r:id="rId3" imgW="2695956" imgH="189890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 y="1533"/>
                          <a:ext cx="1698" cy="1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2777" y="1554"/>
            <a:ext cx="1692" cy="1173"/>
          </p:xfrm>
          <a:graphic>
            <a:graphicData uri="http://schemas.openxmlformats.org/presentationml/2006/ole">
              <mc:AlternateContent xmlns:mc="http://schemas.openxmlformats.org/markup-compatibility/2006">
                <mc:Choice xmlns:v="urn:schemas-microsoft-com:vml" Requires="v">
                  <p:oleObj spid="_x0000_s19511" name="Document" r:id="rId5" imgW="2686812" imgH="1862328" progId="Word.Document.8">
                    <p:embed/>
                  </p:oleObj>
                </mc:Choice>
                <mc:Fallback>
                  <p:oleObj name="Document" r:id="rId5" imgW="2686812" imgH="186232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7" y="1554"/>
                          <a:ext cx="1692" cy="1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Text Box 7"/>
          <p:cNvSpPr txBox="1">
            <a:spLocks noChangeArrowheads="1"/>
          </p:cNvSpPr>
          <p:nvPr/>
        </p:nvSpPr>
        <p:spPr bwMode="auto">
          <a:xfrm>
            <a:off x="1176358" y="5032653"/>
            <a:ext cx="65276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fr-FR" sz="1800" b="0" dirty="0" smtClean="0">
                <a:solidFill>
                  <a:schemeClr val="tx1"/>
                </a:solidFill>
                <a:latin typeface="+mn-lt"/>
              </a:rPr>
              <a:t>Intrusion/extrusion </a:t>
            </a:r>
            <a:r>
              <a:rPr lang="fr-FR" sz="1800" b="0" dirty="0" err="1" smtClean="0">
                <a:solidFill>
                  <a:schemeClr val="tx1"/>
                </a:solidFill>
                <a:latin typeface="+mn-lt"/>
              </a:rPr>
              <a:t>at</a:t>
            </a:r>
            <a:r>
              <a:rPr lang="fr-FR" sz="1800" b="0" dirty="0" smtClean="0">
                <a:solidFill>
                  <a:schemeClr val="tx1"/>
                </a:solidFill>
                <a:latin typeface="+mn-lt"/>
              </a:rPr>
              <a:t> the surface of a </a:t>
            </a:r>
            <a:r>
              <a:rPr lang="fr-FR" sz="1800" b="0" dirty="0" err="1" smtClean="0">
                <a:solidFill>
                  <a:schemeClr val="tx1"/>
                </a:solidFill>
                <a:latin typeface="+mn-lt"/>
              </a:rPr>
              <a:t>fatigued</a:t>
            </a:r>
            <a:r>
              <a:rPr lang="fr-FR" sz="1800" b="0" dirty="0" smtClean="0">
                <a:solidFill>
                  <a:schemeClr val="tx1"/>
                </a:solidFill>
                <a:latin typeface="+mn-lt"/>
              </a:rPr>
              <a:t> </a:t>
            </a:r>
            <a:r>
              <a:rPr lang="fr-FR" sz="1800" b="0" dirty="0" err="1" smtClean="0">
                <a:solidFill>
                  <a:schemeClr val="tx1"/>
                </a:solidFill>
                <a:latin typeface="+mn-lt"/>
              </a:rPr>
              <a:t>copper</a:t>
            </a:r>
            <a:r>
              <a:rPr lang="fr-FR" sz="1800" b="0" dirty="0" smtClean="0">
                <a:solidFill>
                  <a:schemeClr val="tx1"/>
                </a:solidFill>
                <a:latin typeface="+mn-lt"/>
              </a:rPr>
              <a:t> single </a:t>
            </a:r>
            <a:r>
              <a:rPr lang="fr-FR" sz="1800" b="0" dirty="0" err="1" smtClean="0">
                <a:solidFill>
                  <a:schemeClr val="tx1"/>
                </a:solidFill>
                <a:latin typeface="+mn-lt"/>
              </a:rPr>
              <a:t>crystal</a:t>
            </a:r>
            <a:endParaRPr lang="fr-FR" sz="1800" b="0" dirty="0">
              <a:solidFill>
                <a:schemeClr val="tx1"/>
              </a:solidFill>
              <a:latin typeface="+mn-lt"/>
            </a:endParaRPr>
          </a:p>
        </p:txBody>
      </p:sp>
    </p:spTree>
    <p:extLst>
      <p:ext uri="{BB962C8B-B14F-4D97-AF65-F5344CB8AC3E}">
        <p14:creationId xmlns:p14="http://schemas.microsoft.com/office/powerpoint/2010/main" val="22146634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95300" y="63134"/>
            <a:ext cx="8229600" cy="1143000"/>
          </a:xfrm>
        </p:spPr>
        <p:txBody>
          <a:bodyPr/>
          <a:lstStyle/>
          <a:p>
            <a:r>
              <a:rPr lang="fr-FR" dirty="0" smtClean="0"/>
              <a:t>Crack initiation sites</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46" name="Text Box 48"/>
          <p:cNvSpPr txBox="1">
            <a:spLocks noChangeArrowheads="1"/>
          </p:cNvSpPr>
          <p:nvPr/>
        </p:nvSpPr>
        <p:spPr bwMode="auto">
          <a:xfrm>
            <a:off x="3048001" y="4084565"/>
            <a:ext cx="41309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b="0" i="1" dirty="0">
                <a:latin typeface="+mn-lt"/>
              </a:rPr>
              <a:t>(i)</a:t>
            </a:r>
            <a:r>
              <a:rPr lang="fr-FR" sz="2000" b="0" dirty="0">
                <a:latin typeface="+mn-lt"/>
              </a:rPr>
              <a:t> </a:t>
            </a:r>
            <a:r>
              <a:rPr lang="fr-FR" sz="2000" b="0" dirty="0" err="1" smtClean="0">
                <a:latin typeface="+mn-lt"/>
              </a:rPr>
              <a:t>Transgranular</a:t>
            </a:r>
            <a:r>
              <a:rPr lang="fr-FR" sz="2000" b="0" dirty="0" smtClean="0">
                <a:latin typeface="+mn-lt"/>
              </a:rPr>
              <a:t> (persistent slip band)</a:t>
            </a:r>
            <a:endParaRPr lang="fr-FR" sz="2000" b="0" dirty="0">
              <a:latin typeface="+mn-lt"/>
            </a:endParaRPr>
          </a:p>
        </p:txBody>
      </p:sp>
      <p:sp>
        <p:nvSpPr>
          <p:cNvPr id="47" name="Text Box 49"/>
          <p:cNvSpPr txBox="1">
            <a:spLocks noChangeArrowheads="1"/>
          </p:cNvSpPr>
          <p:nvPr/>
        </p:nvSpPr>
        <p:spPr bwMode="auto">
          <a:xfrm>
            <a:off x="3048001" y="4451278"/>
            <a:ext cx="45509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b="0" i="1" dirty="0">
                <a:latin typeface="+mn-lt"/>
              </a:rPr>
              <a:t>(ii)</a:t>
            </a:r>
            <a:r>
              <a:rPr lang="fr-FR" sz="2000" b="0" dirty="0">
                <a:latin typeface="+mn-lt"/>
              </a:rPr>
              <a:t> </a:t>
            </a:r>
            <a:r>
              <a:rPr lang="fr-FR" sz="2000" b="0" dirty="0" err="1" smtClean="0">
                <a:latin typeface="+mn-lt"/>
              </a:rPr>
              <a:t>Intergranlular</a:t>
            </a:r>
            <a:r>
              <a:rPr lang="fr-FR" sz="2000" b="0" dirty="0" smtClean="0">
                <a:latin typeface="+mn-lt"/>
              </a:rPr>
              <a:t> (</a:t>
            </a:r>
            <a:r>
              <a:rPr lang="fr-FR" sz="2000" b="0" dirty="0" err="1" smtClean="0">
                <a:latin typeface="+mn-lt"/>
              </a:rPr>
              <a:t>along</a:t>
            </a:r>
            <a:r>
              <a:rPr lang="fr-FR" sz="2000" b="0" dirty="0" smtClean="0">
                <a:latin typeface="+mn-lt"/>
              </a:rPr>
              <a:t> a grain </a:t>
            </a:r>
            <a:r>
              <a:rPr lang="fr-FR" sz="2000" b="0" dirty="0" err="1" smtClean="0">
                <a:latin typeface="+mn-lt"/>
              </a:rPr>
              <a:t>boundary</a:t>
            </a:r>
            <a:r>
              <a:rPr lang="fr-FR" sz="2000" b="0" dirty="0" smtClean="0">
                <a:latin typeface="+mn-lt"/>
              </a:rPr>
              <a:t>)</a:t>
            </a:r>
            <a:endParaRPr lang="fr-FR" sz="2000" b="0" dirty="0">
              <a:latin typeface="+mn-lt"/>
            </a:endParaRPr>
          </a:p>
        </p:txBody>
      </p:sp>
      <p:sp>
        <p:nvSpPr>
          <p:cNvPr id="48" name="Text Box 50"/>
          <p:cNvSpPr txBox="1">
            <a:spLocks noChangeArrowheads="1"/>
          </p:cNvSpPr>
          <p:nvPr/>
        </p:nvSpPr>
        <p:spPr bwMode="auto">
          <a:xfrm>
            <a:off x="3048001" y="4817990"/>
            <a:ext cx="49978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b="0" i="1" dirty="0">
                <a:latin typeface="+mn-lt"/>
              </a:rPr>
              <a:t>(iii)</a:t>
            </a:r>
            <a:r>
              <a:rPr lang="fr-FR" sz="2000" b="0" dirty="0">
                <a:latin typeface="+mn-lt"/>
              </a:rPr>
              <a:t> </a:t>
            </a:r>
            <a:r>
              <a:rPr lang="fr-FR" sz="2000" b="0" dirty="0" smtClean="0">
                <a:latin typeface="+mn-lt"/>
              </a:rPr>
              <a:t>On a </a:t>
            </a:r>
            <a:r>
              <a:rPr lang="fr-FR" sz="2000" b="0" dirty="0" err="1" smtClean="0">
                <a:latin typeface="+mn-lt"/>
              </a:rPr>
              <a:t>defect</a:t>
            </a:r>
            <a:r>
              <a:rPr lang="fr-FR" sz="2000" b="0" dirty="0" smtClean="0">
                <a:latin typeface="+mn-lt"/>
              </a:rPr>
              <a:t> (</a:t>
            </a:r>
            <a:r>
              <a:rPr lang="fr-FR" sz="2000" b="0" dirty="0" err="1" smtClean="0">
                <a:latin typeface="+mn-lt"/>
              </a:rPr>
              <a:t>porosity</a:t>
            </a:r>
            <a:r>
              <a:rPr lang="fr-FR" sz="2000" b="0" dirty="0" smtClean="0">
                <a:latin typeface="+mn-lt"/>
              </a:rPr>
              <a:t>, </a:t>
            </a:r>
            <a:r>
              <a:rPr lang="fr-FR" sz="2000" b="0" dirty="0" err="1" smtClean="0">
                <a:latin typeface="+mn-lt"/>
              </a:rPr>
              <a:t>shrinkage</a:t>
            </a:r>
            <a:r>
              <a:rPr lang="fr-FR" sz="2000" b="0" dirty="0" smtClean="0">
                <a:latin typeface="+mn-lt"/>
              </a:rPr>
              <a:t>, </a:t>
            </a:r>
            <a:r>
              <a:rPr lang="fr-FR" sz="2000" b="0" dirty="0">
                <a:latin typeface="+mn-lt"/>
              </a:rPr>
              <a:t>inclusion)</a:t>
            </a:r>
          </a:p>
        </p:txBody>
      </p:sp>
      <p:sp>
        <p:nvSpPr>
          <p:cNvPr id="49" name="Text Box 51"/>
          <p:cNvSpPr txBox="1">
            <a:spLocks noChangeArrowheads="1"/>
          </p:cNvSpPr>
          <p:nvPr/>
        </p:nvSpPr>
        <p:spPr bwMode="auto">
          <a:xfrm>
            <a:off x="3048001" y="5184703"/>
            <a:ext cx="49930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spcBef>
                <a:spcPct val="0"/>
              </a:spcBef>
              <a:spcAft>
                <a:spcPct val="0"/>
              </a:spcAft>
            </a:pPr>
            <a:r>
              <a:rPr lang="fr-FR" sz="2000" b="0" i="1" dirty="0">
                <a:solidFill>
                  <a:srgbClr val="993300"/>
                </a:solidFill>
                <a:latin typeface="+mn-lt"/>
              </a:rPr>
              <a:t>(iv)</a:t>
            </a:r>
            <a:r>
              <a:rPr lang="fr-FR" sz="2000" b="0" dirty="0">
                <a:solidFill>
                  <a:srgbClr val="993300"/>
                </a:solidFill>
                <a:latin typeface="+mn-lt"/>
              </a:rPr>
              <a:t> On a </a:t>
            </a:r>
            <a:r>
              <a:rPr lang="fr-FR" sz="2000" b="0" dirty="0" err="1">
                <a:solidFill>
                  <a:srgbClr val="993300"/>
                </a:solidFill>
                <a:latin typeface="+mn-lt"/>
              </a:rPr>
              <a:t>defect</a:t>
            </a:r>
            <a:r>
              <a:rPr lang="fr-FR" sz="2000" b="0" dirty="0">
                <a:solidFill>
                  <a:srgbClr val="993300"/>
                </a:solidFill>
                <a:latin typeface="+mn-lt"/>
              </a:rPr>
              <a:t> (</a:t>
            </a:r>
            <a:r>
              <a:rPr lang="fr-FR" sz="2000" b="0" dirty="0" err="1">
                <a:solidFill>
                  <a:srgbClr val="993300"/>
                </a:solidFill>
                <a:latin typeface="+mn-lt"/>
              </a:rPr>
              <a:t>porosity</a:t>
            </a:r>
            <a:r>
              <a:rPr lang="fr-FR" sz="2000" b="0" dirty="0">
                <a:solidFill>
                  <a:srgbClr val="993300"/>
                </a:solidFill>
                <a:latin typeface="+mn-lt"/>
              </a:rPr>
              <a:t>, </a:t>
            </a:r>
            <a:r>
              <a:rPr lang="fr-FR" sz="2000" b="0" dirty="0" err="1">
                <a:solidFill>
                  <a:srgbClr val="993300"/>
                </a:solidFill>
                <a:latin typeface="+mn-lt"/>
              </a:rPr>
              <a:t>shrinkage</a:t>
            </a:r>
            <a:r>
              <a:rPr lang="fr-FR" sz="2000" b="0" dirty="0">
                <a:solidFill>
                  <a:srgbClr val="993300"/>
                </a:solidFill>
                <a:latin typeface="+mn-lt"/>
              </a:rPr>
              <a:t>, inclusion)</a:t>
            </a:r>
          </a:p>
        </p:txBody>
      </p:sp>
      <p:sp>
        <p:nvSpPr>
          <p:cNvPr id="50" name="Text Box 52"/>
          <p:cNvSpPr txBox="1">
            <a:spLocks noChangeArrowheads="1"/>
          </p:cNvSpPr>
          <p:nvPr/>
        </p:nvSpPr>
        <p:spPr bwMode="auto">
          <a:xfrm>
            <a:off x="3048001" y="5551415"/>
            <a:ext cx="29330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b="0" i="1" dirty="0">
                <a:solidFill>
                  <a:srgbClr val="993300"/>
                </a:solidFill>
                <a:latin typeface="+mn-lt"/>
              </a:rPr>
              <a:t>(v)</a:t>
            </a:r>
            <a:r>
              <a:rPr lang="fr-FR" sz="2000" b="0" dirty="0">
                <a:solidFill>
                  <a:srgbClr val="993300"/>
                </a:solidFill>
                <a:latin typeface="+mn-lt"/>
              </a:rPr>
              <a:t> </a:t>
            </a:r>
            <a:r>
              <a:rPr lang="fr-FR" sz="2000" b="0" dirty="0" smtClean="0">
                <a:solidFill>
                  <a:srgbClr val="993300"/>
                </a:solidFill>
                <a:latin typeface="+mn-lt"/>
              </a:rPr>
              <a:t>Along a grain </a:t>
            </a:r>
            <a:r>
              <a:rPr lang="fr-FR" sz="2000" b="0" dirty="0" err="1" smtClean="0">
                <a:solidFill>
                  <a:srgbClr val="993300"/>
                </a:solidFill>
                <a:latin typeface="+mn-lt"/>
              </a:rPr>
              <a:t>boundary</a:t>
            </a:r>
            <a:endParaRPr lang="fr-FR" sz="2000" b="0" dirty="0">
              <a:latin typeface="+mn-lt"/>
            </a:endParaRPr>
          </a:p>
        </p:txBody>
      </p:sp>
      <p:sp>
        <p:nvSpPr>
          <p:cNvPr id="51" name="Text Box 53"/>
          <p:cNvSpPr txBox="1">
            <a:spLocks noChangeArrowheads="1"/>
          </p:cNvSpPr>
          <p:nvPr/>
        </p:nvSpPr>
        <p:spPr bwMode="auto">
          <a:xfrm>
            <a:off x="3048001" y="5918128"/>
            <a:ext cx="25859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b="0" i="1" dirty="0">
                <a:solidFill>
                  <a:srgbClr val="993300"/>
                </a:solidFill>
                <a:latin typeface="+mn-lt"/>
              </a:rPr>
              <a:t>(vi)</a:t>
            </a:r>
            <a:r>
              <a:rPr lang="fr-FR" sz="2000" b="0" dirty="0">
                <a:solidFill>
                  <a:srgbClr val="993300"/>
                </a:solidFill>
                <a:latin typeface="+mn-lt"/>
              </a:rPr>
              <a:t> </a:t>
            </a:r>
            <a:r>
              <a:rPr lang="fr-FR" sz="2000" b="0" dirty="0" smtClean="0">
                <a:solidFill>
                  <a:srgbClr val="993300"/>
                </a:solidFill>
                <a:latin typeface="+mn-lt"/>
              </a:rPr>
              <a:t>On a triple </a:t>
            </a:r>
            <a:r>
              <a:rPr lang="fr-FR" sz="2000" b="0" dirty="0" err="1" smtClean="0">
                <a:solidFill>
                  <a:srgbClr val="993300"/>
                </a:solidFill>
                <a:latin typeface="+mn-lt"/>
              </a:rPr>
              <a:t>junction</a:t>
            </a:r>
            <a:endParaRPr lang="fr-FR" sz="2000" b="0" dirty="0">
              <a:latin typeface="+mn-lt"/>
            </a:endParaRPr>
          </a:p>
        </p:txBody>
      </p:sp>
      <p:grpSp>
        <p:nvGrpSpPr>
          <p:cNvPr id="52" name="Group 58"/>
          <p:cNvGrpSpPr>
            <a:grpSpLocks/>
          </p:cNvGrpSpPr>
          <p:nvPr/>
        </p:nvGrpSpPr>
        <p:grpSpPr bwMode="auto">
          <a:xfrm>
            <a:off x="1627188" y="4087740"/>
            <a:ext cx="1420813" cy="1100138"/>
            <a:chOff x="101" y="2594"/>
            <a:chExt cx="895" cy="693"/>
          </a:xfrm>
        </p:grpSpPr>
        <p:sp>
          <p:nvSpPr>
            <p:cNvPr id="53" name="Line 54"/>
            <p:cNvSpPr>
              <a:spLocks noChangeShapeType="1"/>
            </p:cNvSpPr>
            <p:nvPr/>
          </p:nvSpPr>
          <p:spPr bwMode="auto">
            <a:xfrm>
              <a:off x="996" y="2594"/>
              <a:ext cx="0" cy="693"/>
            </a:xfrm>
            <a:prstGeom prst="line">
              <a:avLst/>
            </a:prstGeom>
            <a:noFill/>
            <a:ln w="3810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2000"/>
            </a:p>
          </p:txBody>
        </p:sp>
        <p:sp>
          <p:nvSpPr>
            <p:cNvPr id="54" name="Text Box 55"/>
            <p:cNvSpPr txBox="1">
              <a:spLocks noChangeArrowheads="1"/>
            </p:cNvSpPr>
            <p:nvPr/>
          </p:nvSpPr>
          <p:spPr bwMode="auto">
            <a:xfrm>
              <a:off x="101" y="2823"/>
              <a:ext cx="6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dirty="0" smtClean="0">
                  <a:latin typeface="+mn-lt"/>
                </a:rPr>
                <a:t>Surface</a:t>
              </a:r>
              <a:endParaRPr lang="fr-FR" sz="2000" dirty="0">
                <a:latin typeface="+mn-lt"/>
              </a:endParaRPr>
            </a:p>
          </p:txBody>
        </p:sp>
      </p:grpSp>
      <p:grpSp>
        <p:nvGrpSpPr>
          <p:cNvPr id="55" name="Group 59"/>
          <p:cNvGrpSpPr>
            <a:grpSpLocks/>
          </p:cNvGrpSpPr>
          <p:nvPr/>
        </p:nvGrpSpPr>
        <p:grpSpPr bwMode="auto">
          <a:xfrm>
            <a:off x="1627188" y="5370440"/>
            <a:ext cx="1420813" cy="917575"/>
            <a:chOff x="101" y="3402"/>
            <a:chExt cx="895" cy="578"/>
          </a:xfrm>
        </p:grpSpPr>
        <p:sp>
          <p:nvSpPr>
            <p:cNvPr id="56" name="Line 56"/>
            <p:cNvSpPr>
              <a:spLocks noChangeShapeType="1"/>
            </p:cNvSpPr>
            <p:nvPr/>
          </p:nvSpPr>
          <p:spPr bwMode="auto">
            <a:xfrm>
              <a:off x="996" y="3402"/>
              <a:ext cx="0" cy="578"/>
            </a:xfrm>
            <a:prstGeom prst="line">
              <a:avLst/>
            </a:prstGeom>
            <a:noFill/>
            <a:ln w="381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sz="2000"/>
            </a:p>
          </p:txBody>
        </p:sp>
        <p:sp>
          <p:nvSpPr>
            <p:cNvPr id="57" name="Text Box 57"/>
            <p:cNvSpPr txBox="1">
              <a:spLocks noChangeArrowheads="1"/>
            </p:cNvSpPr>
            <p:nvPr/>
          </p:nvSpPr>
          <p:spPr bwMode="auto">
            <a:xfrm>
              <a:off x="101" y="3565"/>
              <a:ext cx="6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dirty="0" err="1" smtClean="0">
                  <a:solidFill>
                    <a:srgbClr val="993300"/>
                  </a:solidFill>
                  <a:latin typeface="+mn-lt"/>
                </a:rPr>
                <a:t>Internal</a:t>
              </a:r>
              <a:endParaRPr lang="fr-FR" sz="2000" dirty="0">
                <a:latin typeface="+mn-lt"/>
              </a:endParaRPr>
            </a:p>
          </p:txBody>
        </p:sp>
      </p:grpSp>
      <p:sp>
        <p:nvSpPr>
          <p:cNvPr id="58" name="Line 4"/>
          <p:cNvSpPr>
            <a:spLocks noChangeShapeType="1"/>
          </p:cNvSpPr>
          <p:nvPr/>
        </p:nvSpPr>
        <p:spPr bwMode="auto">
          <a:xfrm>
            <a:off x="3081338" y="1319213"/>
            <a:ext cx="0" cy="23812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9" name="Freeform 6"/>
          <p:cNvSpPr>
            <a:spLocks/>
          </p:cNvSpPr>
          <p:nvPr/>
        </p:nvSpPr>
        <p:spPr bwMode="auto">
          <a:xfrm>
            <a:off x="3076575" y="1409700"/>
            <a:ext cx="709613" cy="919163"/>
          </a:xfrm>
          <a:custGeom>
            <a:avLst/>
            <a:gdLst>
              <a:gd name="T0" fmla="*/ 0 w 447"/>
              <a:gd name="T1" fmla="*/ 2147483647 h 579"/>
              <a:gd name="T2" fmla="*/ 2147483647 w 447"/>
              <a:gd name="T3" fmla="*/ 2147483647 h 579"/>
              <a:gd name="T4" fmla="*/ 2147483647 w 447"/>
              <a:gd name="T5" fmla="*/ 2147483647 h 579"/>
              <a:gd name="T6" fmla="*/ 2147483647 w 447"/>
              <a:gd name="T7" fmla="*/ 2147483647 h 579"/>
              <a:gd name="T8" fmla="*/ 2147483647 w 447"/>
              <a:gd name="T9" fmla="*/ 2147483647 h 579"/>
              <a:gd name="T10" fmla="*/ 2147483647 w 447"/>
              <a:gd name="T11" fmla="*/ 0 h 579"/>
              <a:gd name="T12" fmla="*/ 0 w 447"/>
              <a:gd name="T13" fmla="*/ 2147483647 h 5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7" h="579">
                <a:moveTo>
                  <a:pt x="0" y="108"/>
                </a:moveTo>
                <a:lnTo>
                  <a:pt x="9" y="378"/>
                </a:lnTo>
                <a:lnTo>
                  <a:pt x="198" y="579"/>
                </a:lnTo>
                <a:lnTo>
                  <a:pt x="405" y="375"/>
                </a:lnTo>
                <a:lnTo>
                  <a:pt x="447" y="153"/>
                </a:lnTo>
                <a:lnTo>
                  <a:pt x="261" y="0"/>
                </a:lnTo>
                <a:lnTo>
                  <a:pt x="0" y="108"/>
                </a:lnTo>
                <a:close/>
              </a:path>
            </a:pathLst>
          </a:custGeom>
          <a:gradFill rotWithShape="0">
            <a:gsLst>
              <a:gs pos="0">
                <a:schemeClr val="tx2"/>
              </a:gs>
              <a:gs pos="50000">
                <a:schemeClr val="bg2"/>
              </a:gs>
              <a:gs pos="100000">
                <a:schemeClr val="tx2"/>
              </a:gs>
            </a:gsLst>
            <a:lin ang="270000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0" name="Freeform 7"/>
          <p:cNvSpPr>
            <a:spLocks/>
          </p:cNvSpPr>
          <p:nvPr/>
        </p:nvSpPr>
        <p:spPr bwMode="auto">
          <a:xfrm>
            <a:off x="3376613" y="2005013"/>
            <a:ext cx="966787" cy="795337"/>
          </a:xfrm>
          <a:custGeom>
            <a:avLst/>
            <a:gdLst>
              <a:gd name="T0" fmla="*/ 2147483647 w 609"/>
              <a:gd name="T1" fmla="*/ 2147483647 h 501"/>
              <a:gd name="T2" fmla="*/ 0 w 609"/>
              <a:gd name="T3" fmla="*/ 2147483647 h 501"/>
              <a:gd name="T4" fmla="*/ 2147483647 w 609"/>
              <a:gd name="T5" fmla="*/ 2147483647 h 501"/>
              <a:gd name="T6" fmla="*/ 2147483647 w 609"/>
              <a:gd name="T7" fmla="*/ 2147483647 h 501"/>
              <a:gd name="T8" fmla="*/ 2147483647 w 609"/>
              <a:gd name="T9" fmla="*/ 2147483647 h 501"/>
              <a:gd name="T10" fmla="*/ 2147483647 w 609"/>
              <a:gd name="T11" fmla="*/ 0 h 501"/>
              <a:gd name="T12" fmla="*/ 2147483647 w 609"/>
              <a:gd name="T13" fmla="*/ 2147483647 h 5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9" h="501">
                <a:moveTo>
                  <a:pt x="6" y="213"/>
                </a:moveTo>
                <a:lnTo>
                  <a:pt x="0" y="411"/>
                </a:lnTo>
                <a:lnTo>
                  <a:pt x="180" y="501"/>
                </a:lnTo>
                <a:lnTo>
                  <a:pt x="609" y="267"/>
                </a:lnTo>
                <a:lnTo>
                  <a:pt x="426" y="12"/>
                </a:lnTo>
                <a:lnTo>
                  <a:pt x="219" y="0"/>
                </a:lnTo>
                <a:lnTo>
                  <a:pt x="6" y="213"/>
                </a:lnTo>
                <a:close/>
              </a:path>
            </a:pathLst>
          </a:custGeom>
          <a:gradFill rotWithShape="0">
            <a:gsLst>
              <a:gs pos="0">
                <a:schemeClr val="tx2"/>
              </a:gs>
              <a:gs pos="50000">
                <a:schemeClr val="bg2"/>
              </a:gs>
              <a:gs pos="100000">
                <a:schemeClr val="tx2"/>
              </a:gs>
            </a:gsLst>
            <a:lin ang="270000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1" name="Freeform 8"/>
          <p:cNvSpPr>
            <a:spLocks/>
          </p:cNvSpPr>
          <p:nvPr/>
        </p:nvSpPr>
        <p:spPr bwMode="auto">
          <a:xfrm>
            <a:off x="3738563" y="1438275"/>
            <a:ext cx="795337" cy="576263"/>
          </a:xfrm>
          <a:custGeom>
            <a:avLst/>
            <a:gdLst>
              <a:gd name="T0" fmla="*/ 0 w 501"/>
              <a:gd name="T1" fmla="*/ 2147483647 h 363"/>
              <a:gd name="T2" fmla="*/ 2147483647 w 501"/>
              <a:gd name="T3" fmla="*/ 2147483647 h 363"/>
              <a:gd name="T4" fmla="*/ 2147483647 w 501"/>
              <a:gd name="T5" fmla="*/ 0 h 363"/>
              <a:gd name="T6" fmla="*/ 2147483647 w 501"/>
              <a:gd name="T7" fmla="*/ 2147483647 h 363"/>
              <a:gd name="T8" fmla="*/ 2147483647 w 501"/>
              <a:gd name="T9" fmla="*/ 2147483647 h 363"/>
              <a:gd name="T10" fmla="*/ 2147483647 w 501"/>
              <a:gd name="T11" fmla="*/ 2147483647 h 363"/>
              <a:gd name="T12" fmla="*/ 0 w 501"/>
              <a:gd name="T13" fmla="*/ 2147483647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1" h="363">
                <a:moveTo>
                  <a:pt x="0" y="351"/>
                </a:moveTo>
                <a:lnTo>
                  <a:pt x="36" y="132"/>
                </a:lnTo>
                <a:lnTo>
                  <a:pt x="210" y="0"/>
                </a:lnTo>
                <a:lnTo>
                  <a:pt x="501" y="36"/>
                </a:lnTo>
                <a:lnTo>
                  <a:pt x="450" y="297"/>
                </a:lnTo>
                <a:lnTo>
                  <a:pt x="198" y="363"/>
                </a:lnTo>
                <a:lnTo>
                  <a:pt x="0" y="351"/>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2" name="Freeform 9"/>
          <p:cNvSpPr>
            <a:spLocks/>
          </p:cNvSpPr>
          <p:nvPr/>
        </p:nvSpPr>
        <p:spPr bwMode="auto">
          <a:xfrm>
            <a:off x="3652838" y="2433638"/>
            <a:ext cx="1028700" cy="909637"/>
          </a:xfrm>
          <a:custGeom>
            <a:avLst/>
            <a:gdLst>
              <a:gd name="T0" fmla="*/ 0 w 648"/>
              <a:gd name="T1" fmla="*/ 2147483647 h 573"/>
              <a:gd name="T2" fmla="*/ 2147483647 w 648"/>
              <a:gd name="T3" fmla="*/ 2147483647 h 573"/>
              <a:gd name="T4" fmla="*/ 2147483647 w 648"/>
              <a:gd name="T5" fmla="*/ 2147483647 h 573"/>
              <a:gd name="T6" fmla="*/ 2147483647 w 648"/>
              <a:gd name="T7" fmla="*/ 2147483647 h 573"/>
              <a:gd name="T8" fmla="*/ 2147483647 w 648"/>
              <a:gd name="T9" fmla="*/ 2147483647 h 573"/>
              <a:gd name="T10" fmla="*/ 2147483647 w 648"/>
              <a:gd name="T11" fmla="*/ 0 h 573"/>
              <a:gd name="T12" fmla="*/ 0 w 648"/>
              <a:gd name="T13" fmla="*/ 2147483647 h 5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8" h="573">
                <a:moveTo>
                  <a:pt x="0" y="228"/>
                </a:moveTo>
                <a:lnTo>
                  <a:pt x="42" y="429"/>
                </a:lnTo>
                <a:lnTo>
                  <a:pt x="372" y="573"/>
                </a:lnTo>
                <a:lnTo>
                  <a:pt x="576" y="372"/>
                </a:lnTo>
                <a:lnTo>
                  <a:pt x="648" y="21"/>
                </a:lnTo>
                <a:lnTo>
                  <a:pt x="435" y="0"/>
                </a:lnTo>
                <a:lnTo>
                  <a:pt x="0" y="228"/>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3" name="Freeform 10"/>
          <p:cNvSpPr>
            <a:spLocks/>
          </p:cNvSpPr>
          <p:nvPr/>
        </p:nvSpPr>
        <p:spPr bwMode="auto">
          <a:xfrm>
            <a:off x="3500438" y="3124200"/>
            <a:ext cx="747712" cy="757238"/>
          </a:xfrm>
          <a:custGeom>
            <a:avLst/>
            <a:gdLst>
              <a:gd name="T0" fmla="*/ 2147483647 w 471"/>
              <a:gd name="T1" fmla="*/ 2147483647 h 477"/>
              <a:gd name="T2" fmla="*/ 0 w 471"/>
              <a:gd name="T3" fmla="*/ 2147483647 h 477"/>
              <a:gd name="T4" fmla="*/ 2147483647 w 471"/>
              <a:gd name="T5" fmla="*/ 2147483647 h 477"/>
              <a:gd name="T6" fmla="*/ 2147483647 w 471"/>
              <a:gd name="T7" fmla="*/ 2147483647 h 477"/>
              <a:gd name="T8" fmla="*/ 2147483647 w 471"/>
              <a:gd name="T9" fmla="*/ 2147483647 h 477"/>
              <a:gd name="T10" fmla="*/ 2147483647 w 471"/>
              <a:gd name="T11" fmla="*/ 0 h 477"/>
              <a:gd name="T12" fmla="*/ 2147483647 w 471"/>
              <a:gd name="T13" fmla="*/ 2147483647 h 4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7">
                <a:moveTo>
                  <a:pt x="6" y="156"/>
                </a:moveTo>
                <a:lnTo>
                  <a:pt x="0" y="432"/>
                </a:lnTo>
                <a:lnTo>
                  <a:pt x="372" y="477"/>
                </a:lnTo>
                <a:lnTo>
                  <a:pt x="426" y="291"/>
                </a:lnTo>
                <a:lnTo>
                  <a:pt x="471" y="141"/>
                </a:lnTo>
                <a:lnTo>
                  <a:pt x="141" y="0"/>
                </a:lnTo>
                <a:lnTo>
                  <a:pt x="6" y="156"/>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4" name="Freeform 11"/>
          <p:cNvSpPr>
            <a:spLocks/>
          </p:cNvSpPr>
          <p:nvPr/>
        </p:nvSpPr>
        <p:spPr bwMode="auto">
          <a:xfrm>
            <a:off x="4100513" y="2952750"/>
            <a:ext cx="1333500" cy="962025"/>
          </a:xfrm>
          <a:custGeom>
            <a:avLst/>
            <a:gdLst>
              <a:gd name="T0" fmla="*/ 2147483647 w 840"/>
              <a:gd name="T1" fmla="*/ 2147483647 h 606"/>
              <a:gd name="T2" fmla="*/ 0 w 840"/>
              <a:gd name="T3" fmla="*/ 2147483647 h 606"/>
              <a:gd name="T4" fmla="*/ 2147483647 w 840"/>
              <a:gd name="T5" fmla="*/ 2147483647 h 606"/>
              <a:gd name="T6" fmla="*/ 2147483647 w 840"/>
              <a:gd name="T7" fmla="*/ 2147483647 h 606"/>
              <a:gd name="T8" fmla="*/ 2147483647 w 840"/>
              <a:gd name="T9" fmla="*/ 0 h 606"/>
              <a:gd name="T10" fmla="*/ 2147483647 w 840"/>
              <a:gd name="T11" fmla="*/ 2147483647 h 606"/>
              <a:gd name="T12" fmla="*/ 2147483647 w 840"/>
              <a:gd name="T13" fmla="*/ 2147483647 h 6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0" h="606">
                <a:moveTo>
                  <a:pt x="96" y="249"/>
                </a:moveTo>
                <a:lnTo>
                  <a:pt x="0" y="585"/>
                </a:lnTo>
                <a:lnTo>
                  <a:pt x="714" y="606"/>
                </a:lnTo>
                <a:lnTo>
                  <a:pt x="840" y="288"/>
                </a:lnTo>
                <a:lnTo>
                  <a:pt x="717" y="0"/>
                </a:lnTo>
                <a:lnTo>
                  <a:pt x="294" y="42"/>
                </a:lnTo>
                <a:lnTo>
                  <a:pt x="96" y="249"/>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5" name="Freeform 12"/>
          <p:cNvSpPr>
            <a:spLocks/>
          </p:cNvSpPr>
          <p:nvPr/>
        </p:nvSpPr>
        <p:spPr bwMode="auto">
          <a:xfrm>
            <a:off x="5243513" y="2657475"/>
            <a:ext cx="1014412" cy="785813"/>
          </a:xfrm>
          <a:custGeom>
            <a:avLst/>
            <a:gdLst>
              <a:gd name="T0" fmla="*/ 0 w 639"/>
              <a:gd name="T1" fmla="*/ 2147483647 h 495"/>
              <a:gd name="T2" fmla="*/ 2147483647 w 639"/>
              <a:gd name="T3" fmla="*/ 2147483647 h 495"/>
              <a:gd name="T4" fmla="*/ 2147483647 w 639"/>
              <a:gd name="T5" fmla="*/ 2147483647 h 495"/>
              <a:gd name="T6" fmla="*/ 2147483647 w 639"/>
              <a:gd name="T7" fmla="*/ 2147483647 h 495"/>
              <a:gd name="T8" fmla="*/ 2147483647 w 639"/>
              <a:gd name="T9" fmla="*/ 2147483647 h 495"/>
              <a:gd name="T10" fmla="*/ 2147483647 w 639"/>
              <a:gd name="T11" fmla="*/ 0 h 495"/>
              <a:gd name="T12" fmla="*/ 0 w 639"/>
              <a:gd name="T13" fmla="*/ 2147483647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9" h="495">
                <a:moveTo>
                  <a:pt x="0" y="177"/>
                </a:moveTo>
                <a:lnTo>
                  <a:pt x="126" y="483"/>
                </a:lnTo>
                <a:lnTo>
                  <a:pt x="438" y="495"/>
                </a:lnTo>
                <a:lnTo>
                  <a:pt x="639" y="270"/>
                </a:lnTo>
                <a:lnTo>
                  <a:pt x="525" y="27"/>
                </a:lnTo>
                <a:lnTo>
                  <a:pt x="315" y="0"/>
                </a:lnTo>
                <a:lnTo>
                  <a:pt x="0" y="177"/>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6" name="Freeform 13"/>
          <p:cNvSpPr>
            <a:spLocks/>
          </p:cNvSpPr>
          <p:nvPr/>
        </p:nvSpPr>
        <p:spPr bwMode="auto">
          <a:xfrm>
            <a:off x="4567238" y="1928813"/>
            <a:ext cx="1157287" cy="1081087"/>
          </a:xfrm>
          <a:custGeom>
            <a:avLst/>
            <a:gdLst>
              <a:gd name="T0" fmla="*/ 2147483647 w 729"/>
              <a:gd name="T1" fmla="*/ 2147483647 h 681"/>
              <a:gd name="T2" fmla="*/ 0 w 729"/>
              <a:gd name="T3" fmla="*/ 2147483647 h 681"/>
              <a:gd name="T4" fmla="*/ 2147483647 w 729"/>
              <a:gd name="T5" fmla="*/ 2147483647 h 681"/>
              <a:gd name="T6" fmla="*/ 2147483647 w 729"/>
              <a:gd name="T7" fmla="*/ 2147483647 h 681"/>
              <a:gd name="T8" fmla="*/ 2147483647 w 729"/>
              <a:gd name="T9" fmla="*/ 2147483647 h 681"/>
              <a:gd name="T10" fmla="*/ 2147483647 w 729"/>
              <a:gd name="T11" fmla="*/ 0 h 681"/>
              <a:gd name="T12" fmla="*/ 2147483647 w 729"/>
              <a:gd name="T13" fmla="*/ 2147483647 h 6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9" h="681">
                <a:moveTo>
                  <a:pt x="81" y="327"/>
                </a:moveTo>
                <a:lnTo>
                  <a:pt x="0" y="681"/>
                </a:lnTo>
                <a:lnTo>
                  <a:pt x="450" y="660"/>
                </a:lnTo>
                <a:lnTo>
                  <a:pt x="729" y="453"/>
                </a:lnTo>
                <a:lnTo>
                  <a:pt x="639" y="138"/>
                </a:lnTo>
                <a:lnTo>
                  <a:pt x="309" y="0"/>
                </a:lnTo>
                <a:lnTo>
                  <a:pt x="81" y="327"/>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7" name="Freeform 14"/>
          <p:cNvSpPr>
            <a:spLocks/>
          </p:cNvSpPr>
          <p:nvPr/>
        </p:nvSpPr>
        <p:spPr bwMode="auto">
          <a:xfrm>
            <a:off x="4067175" y="1924050"/>
            <a:ext cx="847725" cy="528638"/>
          </a:xfrm>
          <a:custGeom>
            <a:avLst/>
            <a:gdLst>
              <a:gd name="T0" fmla="*/ 0 w 534"/>
              <a:gd name="T1" fmla="*/ 2147483647 h 333"/>
              <a:gd name="T2" fmla="*/ 2147483647 w 534"/>
              <a:gd name="T3" fmla="*/ 2147483647 h 333"/>
              <a:gd name="T4" fmla="*/ 2147483647 w 534"/>
              <a:gd name="T5" fmla="*/ 2147483647 h 333"/>
              <a:gd name="T6" fmla="*/ 2147483647 w 534"/>
              <a:gd name="T7" fmla="*/ 2147483647 h 333"/>
              <a:gd name="T8" fmla="*/ 2147483647 w 534"/>
              <a:gd name="T9" fmla="*/ 2147483647 h 333"/>
              <a:gd name="T10" fmla="*/ 2147483647 w 534"/>
              <a:gd name="T11" fmla="*/ 2147483647 h 333"/>
              <a:gd name="T12" fmla="*/ 2147483647 w 534"/>
              <a:gd name="T13" fmla="*/ 2147483647 h 333"/>
              <a:gd name="T14" fmla="*/ 2147483647 w 534"/>
              <a:gd name="T15" fmla="*/ 0 h 333"/>
              <a:gd name="T16" fmla="*/ 0 w 534"/>
              <a:gd name="T17" fmla="*/ 2147483647 h 3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4" h="333">
                <a:moveTo>
                  <a:pt x="0" y="60"/>
                </a:moveTo>
                <a:lnTo>
                  <a:pt x="177" y="315"/>
                </a:lnTo>
                <a:lnTo>
                  <a:pt x="246" y="324"/>
                </a:lnTo>
                <a:lnTo>
                  <a:pt x="327" y="330"/>
                </a:lnTo>
                <a:lnTo>
                  <a:pt x="393" y="333"/>
                </a:lnTo>
                <a:lnTo>
                  <a:pt x="456" y="255"/>
                </a:lnTo>
                <a:lnTo>
                  <a:pt x="534" y="117"/>
                </a:lnTo>
                <a:lnTo>
                  <a:pt x="243" y="0"/>
                </a:lnTo>
                <a:lnTo>
                  <a:pt x="0" y="60"/>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8" name="Freeform 15"/>
          <p:cNvSpPr>
            <a:spLocks/>
          </p:cNvSpPr>
          <p:nvPr/>
        </p:nvSpPr>
        <p:spPr bwMode="auto">
          <a:xfrm>
            <a:off x="3084513" y="2003425"/>
            <a:ext cx="306387" cy="892175"/>
          </a:xfrm>
          <a:custGeom>
            <a:avLst/>
            <a:gdLst>
              <a:gd name="T0" fmla="*/ 7 w 193"/>
              <a:gd name="T1" fmla="*/ 4 h 562"/>
              <a:gd name="T2" fmla="*/ 1 w 193"/>
              <a:gd name="T3" fmla="*/ 1 h 562"/>
              <a:gd name="T4" fmla="*/ 4 w 193"/>
              <a:gd name="T5" fmla="*/ 16 h 562"/>
              <a:gd name="T6" fmla="*/ 7 w 193"/>
              <a:gd name="T7" fmla="*/ 562 h 562"/>
              <a:gd name="T8" fmla="*/ 178 w 193"/>
              <a:gd name="T9" fmla="*/ 409 h 562"/>
              <a:gd name="T10" fmla="*/ 193 w 193"/>
              <a:gd name="T11" fmla="*/ 202 h 562"/>
              <a:gd name="T12" fmla="*/ 7 w 193"/>
              <a:gd name="T13" fmla="*/ 4 h 562"/>
            </a:gdLst>
            <a:ahLst/>
            <a:cxnLst>
              <a:cxn ang="0">
                <a:pos x="T0" y="T1"/>
              </a:cxn>
              <a:cxn ang="0">
                <a:pos x="T2" y="T3"/>
              </a:cxn>
              <a:cxn ang="0">
                <a:pos x="T4" y="T5"/>
              </a:cxn>
              <a:cxn ang="0">
                <a:pos x="T6" y="T7"/>
              </a:cxn>
              <a:cxn ang="0">
                <a:pos x="T8" y="T9"/>
              </a:cxn>
              <a:cxn ang="0">
                <a:pos x="T10" y="T11"/>
              </a:cxn>
              <a:cxn ang="0">
                <a:pos x="T12" y="T13"/>
              </a:cxn>
            </a:cxnLst>
            <a:rect l="0" t="0" r="r" b="b"/>
            <a:pathLst>
              <a:path w="193" h="562">
                <a:moveTo>
                  <a:pt x="7" y="4"/>
                </a:moveTo>
                <a:cubicBezTo>
                  <a:pt x="7" y="15"/>
                  <a:pt x="0" y="0"/>
                  <a:pt x="1" y="1"/>
                </a:cubicBezTo>
                <a:lnTo>
                  <a:pt x="4" y="16"/>
                </a:lnTo>
                <a:lnTo>
                  <a:pt x="7" y="562"/>
                </a:lnTo>
                <a:lnTo>
                  <a:pt x="178" y="409"/>
                </a:lnTo>
                <a:lnTo>
                  <a:pt x="193" y="202"/>
                </a:lnTo>
                <a:lnTo>
                  <a:pt x="7" y="4"/>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69" name="Freeform 16"/>
          <p:cNvSpPr>
            <a:spLocks/>
          </p:cNvSpPr>
          <p:nvPr/>
        </p:nvSpPr>
        <p:spPr bwMode="auto">
          <a:xfrm>
            <a:off x="3081338" y="2657475"/>
            <a:ext cx="642937" cy="714375"/>
          </a:xfrm>
          <a:custGeom>
            <a:avLst/>
            <a:gdLst>
              <a:gd name="T0" fmla="*/ 0 w 405"/>
              <a:gd name="T1" fmla="*/ 156 h 450"/>
              <a:gd name="T2" fmla="*/ 0 w 405"/>
              <a:gd name="T3" fmla="*/ 369 h 450"/>
              <a:gd name="T4" fmla="*/ 270 w 405"/>
              <a:gd name="T5" fmla="*/ 450 h 450"/>
              <a:gd name="T6" fmla="*/ 405 w 405"/>
              <a:gd name="T7" fmla="*/ 288 h 450"/>
              <a:gd name="T8" fmla="*/ 360 w 405"/>
              <a:gd name="T9" fmla="*/ 90 h 450"/>
              <a:gd name="T10" fmla="*/ 183 w 405"/>
              <a:gd name="T11" fmla="*/ 0 h 450"/>
              <a:gd name="T12" fmla="*/ 0 w 405"/>
              <a:gd name="T13" fmla="*/ 156 h 450"/>
            </a:gdLst>
            <a:ahLst/>
            <a:cxnLst>
              <a:cxn ang="0">
                <a:pos x="T0" y="T1"/>
              </a:cxn>
              <a:cxn ang="0">
                <a:pos x="T2" y="T3"/>
              </a:cxn>
              <a:cxn ang="0">
                <a:pos x="T4" y="T5"/>
              </a:cxn>
              <a:cxn ang="0">
                <a:pos x="T6" y="T7"/>
              </a:cxn>
              <a:cxn ang="0">
                <a:pos x="T8" y="T9"/>
              </a:cxn>
              <a:cxn ang="0">
                <a:pos x="T10" y="T11"/>
              </a:cxn>
              <a:cxn ang="0">
                <a:pos x="T12" y="T13"/>
              </a:cxn>
            </a:cxnLst>
            <a:rect l="0" t="0" r="r" b="b"/>
            <a:pathLst>
              <a:path w="405" h="450">
                <a:moveTo>
                  <a:pt x="0" y="156"/>
                </a:moveTo>
                <a:lnTo>
                  <a:pt x="0" y="369"/>
                </a:lnTo>
                <a:lnTo>
                  <a:pt x="270" y="450"/>
                </a:lnTo>
                <a:lnTo>
                  <a:pt x="405" y="288"/>
                </a:lnTo>
                <a:lnTo>
                  <a:pt x="360" y="90"/>
                </a:lnTo>
                <a:lnTo>
                  <a:pt x="183" y="0"/>
                </a:lnTo>
                <a:lnTo>
                  <a:pt x="0" y="156"/>
                </a:lnTo>
                <a:close/>
              </a:path>
            </a:pathLst>
          </a:custGeom>
          <a:gradFill rotWithShape="0">
            <a:gsLst>
              <a:gs pos="0">
                <a:schemeClr val="tx2"/>
              </a:gs>
              <a:gs pos="50000">
                <a:schemeClr val="bg2"/>
              </a:gs>
              <a:gs pos="100000">
                <a:schemeClr val="tx2"/>
              </a:gs>
            </a:gsLst>
            <a:lin ang="270000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70" name="Freeform 17"/>
          <p:cNvSpPr>
            <a:spLocks/>
          </p:cNvSpPr>
          <p:nvPr/>
        </p:nvSpPr>
        <p:spPr bwMode="auto">
          <a:xfrm>
            <a:off x="4457700" y="1233488"/>
            <a:ext cx="800100" cy="876300"/>
          </a:xfrm>
          <a:custGeom>
            <a:avLst/>
            <a:gdLst>
              <a:gd name="T0" fmla="*/ 2147483647 w 504"/>
              <a:gd name="T1" fmla="*/ 2147483647 h 552"/>
              <a:gd name="T2" fmla="*/ 0 w 504"/>
              <a:gd name="T3" fmla="*/ 2147483647 h 552"/>
              <a:gd name="T4" fmla="*/ 2147483647 w 504"/>
              <a:gd name="T5" fmla="*/ 2147483647 h 552"/>
              <a:gd name="T6" fmla="*/ 2147483647 w 504"/>
              <a:gd name="T7" fmla="*/ 2147483647 h 552"/>
              <a:gd name="T8" fmla="*/ 2147483647 w 504"/>
              <a:gd name="T9" fmla="*/ 2147483647 h 552"/>
              <a:gd name="T10" fmla="*/ 2147483647 w 504"/>
              <a:gd name="T11" fmla="*/ 2147483647 h 552"/>
              <a:gd name="T12" fmla="*/ 2147483647 w 504"/>
              <a:gd name="T13" fmla="*/ 0 h 552"/>
              <a:gd name="T14" fmla="*/ 2147483647 w 504"/>
              <a:gd name="T15" fmla="*/ 2147483647 h 5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4" h="552">
                <a:moveTo>
                  <a:pt x="48" y="171"/>
                </a:moveTo>
                <a:lnTo>
                  <a:pt x="0" y="423"/>
                </a:lnTo>
                <a:lnTo>
                  <a:pt x="294" y="552"/>
                </a:lnTo>
                <a:lnTo>
                  <a:pt x="435" y="465"/>
                </a:lnTo>
                <a:lnTo>
                  <a:pt x="504" y="318"/>
                </a:lnTo>
                <a:lnTo>
                  <a:pt x="504" y="48"/>
                </a:lnTo>
                <a:lnTo>
                  <a:pt x="306" y="0"/>
                </a:lnTo>
                <a:lnTo>
                  <a:pt x="48" y="171"/>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1" name="Freeform 18"/>
          <p:cNvSpPr>
            <a:spLocks/>
          </p:cNvSpPr>
          <p:nvPr/>
        </p:nvSpPr>
        <p:spPr bwMode="auto">
          <a:xfrm>
            <a:off x="3071813" y="3246438"/>
            <a:ext cx="433387" cy="392112"/>
          </a:xfrm>
          <a:custGeom>
            <a:avLst/>
            <a:gdLst>
              <a:gd name="T0" fmla="*/ 2147483647 w 273"/>
              <a:gd name="T1" fmla="*/ 2147483647 h 247"/>
              <a:gd name="T2" fmla="*/ 2147483647 w 273"/>
              <a:gd name="T3" fmla="*/ 2147483647 h 247"/>
              <a:gd name="T4" fmla="*/ 2147483647 w 273"/>
              <a:gd name="T5" fmla="*/ 2147483647 h 247"/>
              <a:gd name="T6" fmla="*/ 0 w 273"/>
              <a:gd name="T7" fmla="*/ 2147483647 h 247"/>
              <a:gd name="T8" fmla="*/ 2147483647 w 273"/>
              <a:gd name="T9" fmla="*/ 2147483647 h 247"/>
              <a:gd name="T10" fmla="*/ 2147483647 w 273"/>
              <a:gd name="T11" fmla="*/ 2147483647 h 247"/>
              <a:gd name="T12" fmla="*/ 2147483647 w 273"/>
              <a:gd name="T13" fmla="*/ 2147483647 h 2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3" h="247">
                <a:moveTo>
                  <a:pt x="9" y="7"/>
                </a:moveTo>
                <a:cubicBezTo>
                  <a:pt x="9" y="18"/>
                  <a:pt x="11" y="0"/>
                  <a:pt x="12" y="1"/>
                </a:cubicBezTo>
                <a:lnTo>
                  <a:pt x="15" y="16"/>
                </a:lnTo>
                <a:lnTo>
                  <a:pt x="0" y="247"/>
                </a:lnTo>
                <a:lnTo>
                  <a:pt x="273" y="226"/>
                </a:lnTo>
                <a:lnTo>
                  <a:pt x="270" y="82"/>
                </a:lnTo>
                <a:lnTo>
                  <a:pt x="9" y="7"/>
                </a:lnTo>
                <a:close/>
              </a:path>
            </a:pathLst>
          </a:custGeom>
          <a:gradFill rotWithShape="0">
            <a:gsLst>
              <a:gs pos="0">
                <a:schemeClr val="bg2"/>
              </a:gs>
              <a:gs pos="100000">
                <a:schemeClr val="tx2"/>
              </a:gs>
            </a:gsLst>
            <a:path path="rect">
              <a:fillToRect l="50000" t="50000" r="50000" b="5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72" name="Group 24"/>
          <p:cNvGrpSpPr>
            <a:grpSpLocks/>
          </p:cNvGrpSpPr>
          <p:nvPr/>
        </p:nvGrpSpPr>
        <p:grpSpPr bwMode="auto">
          <a:xfrm>
            <a:off x="2636838" y="2328863"/>
            <a:ext cx="577850" cy="369887"/>
            <a:chOff x="1682" y="1467"/>
            <a:chExt cx="364" cy="233"/>
          </a:xfrm>
        </p:grpSpPr>
        <p:sp>
          <p:nvSpPr>
            <p:cNvPr id="73" name="Line 19"/>
            <p:cNvSpPr>
              <a:spLocks noChangeShapeType="1"/>
            </p:cNvSpPr>
            <p:nvPr/>
          </p:nvSpPr>
          <p:spPr bwMode="auto">
            <a:xfrm flipV="1">
              <a:off x="1941" y="1467"/>
              <a:ext cx="105" cy="207"/>
            </a:xfrm>
            <a:prstGeom prst="line">
              <a:avLst/>
            </a:prstGeom>
            <a:noFill/>
            <a:ln w="3810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4" name="Text Box 20"/>
            <p:cNvSpPr txBox="1">
              <a:spLocks noChangeArrowheads="1"/>
            </p:cNvSpPr>
            <p:nvPr/>
          </p:nvSpPr>
          <p:spPr bwMode="auto">
            <a:xfrm>
              <a:off x="1682" y="1467"/>
              <a:ext cx="2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a:latin typeface="+mn-lt"/>
                </a:rPr>
                <a:t>(i)</a:t>
              </a:r>
              <a:endParaRPr lang="fr-FR" sz="1800">
                <a:latin typeface="+mn-lt"/>
              </a:endParaRPr>
            </a:p>
          </p:txBody>
        </p:sp>
      </p:grpSp>
      <p:grpSp>
        <p:nvGrpSpPr>
          <p:cNvPr id="75" name="Group 46"/>
          <p:cNvGrpSpPr>
            <a:grpSpLocks/>
          </p:cNvGrpSpPr>
          <p:nvPr/>
        </p:nvGrpSpPr>
        <p:grpSpPr bwMode="auto">
          <a:xfrm>
            <a:off x="2606675" y="3079750"/>
            <a:ext cx="793750" cy="369888"/>
            <a:chOff x="1642" y="1940"/>
            <a:chExt cx="500" cy="233"/>
          </a:xfrm>
        </p:grpSpPr>
        <p:sp>
          <p:nvSpPr>
            <p:cNvPr id="76" name="Line 37"/>
            <p:cNvSpPr>
              <a:spLocks noChangeShapeType="1"/>
            </p:cNvSpPr>
            <p:nvPr/>
          </p:nvSpPr>
          <p:spPr bwMode="auto">
            <a:xfrm>
              <a:off x="1938" y="2046"/>
              <a:ext cx="204" cy="60"/>
            </a:xfrm>
            <a:prstGeom prst="line">
              <a:avLst/>
            </a:prstGeom>
            <a:noFill/>
            <a:ln w="5715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7" name="Text Box 38"/>
            <p:cNvSpPr txBox="1">
              <a:spLocks noChangeArrowheads="1"/>
            </p:cNvSpPr>
            <p:nvPr/>
          </p:nvSpPr>
          <p:spPr bwMode="auto">
            <a:xfrm>
              <a:off x="1642" y="1940"/>
              <a:ext cx="2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dirty="0">
                  <a:latin typeface="+mn-lt"/>
                </a:rPr>
                <a:t>(ii)</a:t>
              </a:r>
              <a:endParaRPr lang="fr-FR" sz="1800" dirty="0">
                <a:latin typeface="+mn-lt"/>
              </a:endParaRPr>
            </a:p>
          </p:txBody>
        </p:sp>
      </p:grpSp>
      <p:grpSp>
        <p:nvGrpSpPr>
          <p:cNvPr id="78" name="Group 45"/>
          <p:cNvGrpSpPr>
            <a:grpSpLocks/>
          </p:cNvGrpSpPr>
          <p:nvPr/>
        </p:nvGrpSpPr>
        <p:grpSpPr bwMode="auto">
          <a:xfrm>
            <a:off x="5276850" y="2676525"/>
            <a:ext cx="571500" cy="450850"/>
            <a:chOff x="3324" y="1686"/>
            <a:chExt cx="360" cy="284"/>
          </a:xfrm>
        </p:grpSpPr>
        <p:sp>
          <p:nvSpPr>
            <p:cNvPr id="79" name="Oval 35"/>
            <p:cNvSpPr>
              <a:spLocks noChangeArrowheads="1"/>
            </p:cNvSpPr>
            <p:nvPr/>
          </p:nvSpPr>
          <p:spPr bwMode="auto">
            <a:xfrm>
              <a:off x="3324" y="1788"/>
              <a:ext cx="90" cy="72"/>
            </a:xfrm>
            <a:prstGeom prst="ellipse">
              <a:avLst/>
            </a:prstGeom>
            <a:solidFill>
              <a:schemeClr val="bg1"/>
            </a:soli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80" name="Oval 36"/>
            <p:cNvSpPr>
              <a:spLocks noChangeArrowheads="1"/>
            </p:cNvSpPr>
            <p:nvPr/>
          </p:nvSpPr>
          <p:spPr bwMode="auto">
            <a:xfrm>
              <a:off x="3474" y="1686"/>
              <a:ext cx="90" cy="72"/>
            </a:xfrm>
            <a:prstGeom prst="ellipse">
              <a:avLst/>
            </a:prstGeom>
            <a:solidFill>
              <a:schemeClr val="bg1"/>
            </a:soli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81" name="Text Box 39"/>
            <p:cNvSpPr txBox="1">
              <a:spLocks noChangeArrowheads="1"/>
            </p:cNvSpPr>
            <p:nvPr/>
          </p:nvSpPr>
          <p:spPr bwMode="auto">
            <a:xfrm>
              <a:off x="3414" y="1737"/>
              <a:ext cx="27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a:solidFill>
                    <a:srgbClr val="993300"/>
                  </a:solidFill>
                  <a:latin typeface="+mn-lt"/>
                </a:rPr>
                <a:t>(v)</a:t>
              </a:r>
              <a:endParaRPr lang="fr-FR" sz="1800">
                <a:solidFill>
                  <a:srgbClr val="993300"/>
                </a:solidFill>
                <a:latin typeface="+mn-lt"/>
              </a:endParaRPr>
            </a:p>
          </p:txBody>
        </p:sp>
      </p:grpSp>
      <p:grpSp>
        <p:nvGrpSpPr>
          <p:cNvPr id="82" name="Group 44"/>
          <p:cNvGrpSpPr>
            <a:grpSpLocks/>
          </p:cNvGrpSpPr>
          <p:nvPr/>
        </p:nvGrpSpPr>
        <p:grpSpPr bwMode="auto">
          <a:xfrm>
            <a:off x="4454522" y="2198688"/>
            <a:ext cx="708025" cy="673100"/>
            <a:chOff x="2806" y="1385"/>
            <a:chExt cx="446" cy="424"/>
          </a:xfrm>
        </p:grpSpPr>
        <p:grpSp>
          <p:nvGrpSpPr>
            <p:cNvPr id="83" name="Group 34"/>
            <p:cNvGrpSpPr>
              <a:grpSpLocks/>
            </p:cNvGrpSpPr>
            <p:nvPr/>
          </p:nvGrpSpPr>
          <p:grpSpPr bwMode="auto">
            <a:xfrm>
              <a:off x="2806" y="1385"/>
              <a:ext cx="261" cy="424"/>
              <a:chOff x="2806" y="1385"/>
              <a:chExt cx="261" cy="424"/>
            </a:xfrm>
          </p:grpSpPr>
          <p:sp>
            <p:nvSpPr>
              <p:cNvPr id="85" name="Line 31"/>
              <p:cNvSpPr>
                <a:spLocks noChangeShapeType="1"/>
              </p:cNvSpPr>
              <p:nvPr/>
            </p:nvSpPr>
            <p:spPr bwMode="auto">
              <a:xfrm flipV="1">
                <a:off x="2961" y="1385"/>
                <a:ext cx="106" cy="163"/>
              </a:xfrm>
              <a:prstGeom prst="line">
                <a:avLst/>
              </a:prstGeom>
              <a:noFill/>
              <a:ln w="5715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6" name="Line 32"/>
              <p:cNvSpPr>
                <a:spLocks noChangeShapeType="1"/>
              </p:cNvSpPr>
              <p:nvPr/>
            </p:nvSpPr>
            <p:spPr bwMode="auto">
              <a:xfrm flipV="1">
                <a:off x="2904" y="1545"/>
                <a:ext cx="57" cy="264"/>
              </a:xfrm>
              <a:prstGeom prst="line">
                <a:avLst/>
              </a:prstGeom>
              <a:noFill/>
              <a:ln w="5715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7" name="Line 33"/>
              <p:cNvSpPr>
                <a:spLocks noChangeShapeType="1"/>
              </p:cNvSpPr>
              <p:nvPr/>
            </p:nvSpPr>
            <p:spPr bwMode="auto">
              <a:xfrm>
                <a:off x="2806" y="1537"/>
                <a:ext cx="152" cy="16"/>
              </a:xfrm>
              <a:prstGeom prst="line">
                <a:avLst/>
              </a:prstGeom>
              <a:noFill/>
              <a:ln w="5715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84" name="Text Box 40"/>
            <p:cNvSpPr txBox="1">
              <a:spLocks noChangeArrowheads="1"/>
            </p:cNvSpPr>
            <p:nvPr/>
          </p:nvSpPr>
          <p:spPr bwMode="auto">
            <a:xfrm>
              <a:off x="2949" y="1506"/>
              <a:ext cx="3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a:solidFill>
                    <a:srgbClr val="993300"/>
                  </a:solidFill>
                  <a:latin typeface="+mn-lt"/>
                </a:rPr>
                <a:t>(vi)</a:t>
              </a:r>
              <a:endParaRPr lang="fr-FR" sz="1800">
                <a:latin typeface="+mn-lt"/>
              </a:endParaRPr>
            </a:p>
          </p:txBody>
        </p:sp>
      </p:grpSp>
      <p:grpSp>
        <p:nvGrpSpPr>
          <p:cNvPr id="88" name="Group 47"/>
          <p:cNvGrpSpPr>
            <a:grpSpLocks/>
          </p:cNvGrpSpPr>
          <p:nvPr/>
        </p:nvGrpSpPr>
        <p:grpSpPr bwMode="auto">
          <a:xfrm>
            <a:off x="2543175" y="1562100"/>
            <a:ext cx="1014413" cy="369888"/>
            <a:chOff x="1602" y="984"/>
            <a:chExt cx="639" cy="233"/>
          </a:xfrm>
        </p:grpSpPr>
        <p:grpSp>
          <p:nvGrpSpPr>
            <p:cNvPr id="89" name="Group 23"/>
            <p:cNvGrpSpPr>
              <a:grpSpLocks/>
            </p:cNvGrpSpPr>
            <p:nvPr/>
          </p:nvGrpSpPr>
          <p:grpSpPr bwMode="auto">
            <a:xfrm>
              <a:off x="1944" y="1074"/>
              <a:ext cx="297" cy="66"/>
              <a:chOff x="1944" y="1074"/>
              <a:chExt cx="297" cy="66"/>
            </a:xfrm>
          </p:grpSpPr>
          <p:sp>
            <p:nvSpPr>
              <p:cNvPr id="91" name="Oval 21"/>
              <p:cNvSpPr>
                <a:spLocks noChangeArrowheads="1"/>
              </p:cNvSpPr>
              <p:nvPr/>
            </p:nvSpPr>
            <p:spPr bwMode="auto">
              <a:xfrm>
                <a:off x="1944" y="1074"/>
                <a:ext cx="183" cy="66"/>
              </a:xfrm>
              <a:prstGeom prst="ellipse">
                <a:avLst/>
              </a:prstGeom>
              <a:solidFill>
                <a:schemeClr val="bg1"/>
              </a:soli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92" name="Line 22"/>
              <p:cNvSpPr>
                <a:spLocks noChangeShapeType="1"/>
              </p:cNvSpPr>
              <p:nvPr/>
            </p:nvSpPr>
            <p:spPr bwMode="auto">
              <a:xfrm flipV="1">
                <a:off x="2136" y="1110"/>
                <a:ext cx="105" cy="0"/>
              </a:xfrm>
              <a:prstGeom prst="line">
                <a:avLst/>
              </a:prstGeom>
              <a:noFill/>
              <a:ln w="3810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90" name="Text Box 41"/>
            <p:cNvSpPr txBox="1">
              <a:spLocks noChangeArrowheads="1"/>
            </p:cNvSpPr>
            <p:nvPr/>
          </p:nvSpPr>
          <p:spPr bwMode="auto">
            <a:xfrm>
              <a:off x="1602" y="984"/>
              <a:ext cx="30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a:latin typeface="+mn-lt"/>
                </a:rPr>
                <a:t>(iii)</a:t>
              </a:r>
            </a:p>
          </p:txBody>
        </p:sp>
      </p:grpSp>
      <p:grpSp>
        <p:nvGrpSpPr>
          <p:cNvPr id="93" name="Group 43"/>
          <p:cNvGrpSpPr>
            <a:grpSpLocks/>
          </p:cNvGrpSpPr>
          <p:nvPr/>
        </p:nvGrpSpPr>
        <p:grpSpPr bwMode="auto">
          <a:xfrm>
            <a:off x="4610100" y="1552575"/>
            <a:ext cx="557213" cy="446088"/>
            <a:chOff x="2904" y="978"/>
            <a:chExt cx="351" cy="281"/>
          </a:xfrm>
        </p:grpSpPr>
        <p:grpSp>
          <p:nvGrpSpPr>
            <p:cNvPr id="94" name="Group 29"/>
            <p:cNvGrpSpPr>
              <a:grpSpLocks/>
            </p:cNvGrpSpPr>
            <p:nvPr/>
          </p:nvGrpSpPr>
          <p:grpSpPr bwMode="auto">
            <a:xfrm>
              <a:off x="2928" y="978"/>
              <a:ext cx="327" cy="96"/>
              <a:chOff x="2928" y="978"/>
              <a:chExt cx="327" cy="96"/>
            </a:xfrm>
          </p:grpSpPr>
          <p:sp>
            <p:nvSpPr>
              <p:cNvPr id="96" name="Oval 26"/>
              <p:cNvSpPr>
                <a:spLocks noChangeArrowheads="1"/>
              </p:cNvSpPr>
              <p:nvPr/>
            </p:nvSpPr>
            <p:spPr bwMode="auto">
              <a:xfrm>
                <a:off x="3042" y="978"/>
                <a:ext cx="99" cy="96"/>
              </a:xfrm>
              <a:prstGeom prst="ellipse">
                <a:avLst/>
              </a:prstGeom>
              <a:solidFill>
                <a:schemeClr val="bg1"/>
              </a:solidFill>
              <a:ln w="38100">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97" name="Line 27"/>
              <p:cNvSpPr>
                <a:spLocks noChangeShapeType="1"/>
              </p:cNvSpPr>
              <p:nvPr/>
            </p:nvSpPr>
            <p:spPr bwMode="auto">
              <a:xfrm flipV="1">
                <a:off x="3141" y="1026"/>
                <a:ext cx="114" cy="0"/>
              </a:xfrm>
              <a:prstGeom prst="line">
                <a:avLst/>
              </a:prstGeom>
              <a:noFill/>
              <a:ln w="3810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8" name="Line 28"/>
              <p:cNvSpPr>
                <a:spLocks noChangeShapeType="1"/>
              </p:cNvSpPr>
              <p:nvPr/>
            </p:nvSpPr>
            <p:spPr bwMode="auto">
              <a:xfrm flipV="1">
                <a:off x="2928" y="1026"/>
                <a:ext cx="114" cy="0"/>
              </a:xfrm>
              <a:prstGeom prst="line">
                <a:avLst/>
              </a:prstGeom>
              <a:noFill/>
              <a:ln w="38100">
                <a:solidFill>
                  <a:srgbClr val="DFC3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95" name="Text Box 42"/>
            <p:cNvSpPr txBox="1">
              <a:spLocks noChangeArrowheads="1"/>
            </p:cNvSpPr>
            <p:nvPr/>
          </p:nvSpPr>
          <p:spPr bwMode="auto">
            <a:xfrm>
              <a:off x="2904" y="1026"/>
              <a:ext cx="30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b="0" i="1">
                  <a:solidFill>
                    <a:srgbClr val="993300"/>
                  </a:solidFill>
                  <a:latin typeface="+mn-lt"/>
                </a:rPr>
                <a:t>(iv)</a:t>
              </a:r>
            </a:p>
          </p:txBody>
        </p:sp>
      </p:grpSp>
    </p:spTree>
    <p:extLst>
      <p:ext uri="{BB962C8B-B14F-4D97-AF65-F5344CB8AC3E}">
        <p14:creationId xmlns:p14="http://schemas.microsoft.com/office/powerpoint/2010/main" val="35483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1+#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500" fill="hold"/>
                                        <p:tgtEl>
                                          <p:spTgt spid="47"/>
                                        </p:tgtEl>
                                        <p:attrNameLst>
                                          <p:attrName>ppt_x</p:attrName>
                                        </p:attrNameLst>
                                      </p:cBhvr>
                                      <p:tavLst>
                                        <p:tav tm="0">
                                          <p:val>
                                            <p:strVal val="1+#ppt_w/2"/>
                                          </p:val>
                                        </p:tav>
                                        <p:tav tm="100000">
                                          <p:val>
                                            <p:strVal val="#ppt_x"/>
                                          </p:val>
                                        </p:tav>
                                      </p:tavLst>
                                    </p:anim>
                                    <p:anim calcmode="lin" valueType="num">
                                      <p:cBhvr additive="base">
                                        <p:cTn id="1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1+#ppt_w/2"/>
                                          </p:val>
                                        </p:tav>
                                        <p:tav tm="100000">
                                          <p:val>
                                            <p:strVal val="#ppt_x"/>
                                          </p:val>
                                        </p:tav>
                                      </p:tavLst>
                                    </p:anim>
                                    <p:anim calcmode="lin" valueType="num">
                                      <p:cBhvr additive="base">
                                        <p:cTn id="25"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fltVal val="0"/>
                                          </p:val>
                                        </p:tav>
                                        <p:tav tm="100000">
                                          <p:val>
                                            <p:strVal val="#ppt_w"/>
                                          </p:val>
                                        </p:tav>
                                      </p:tavLst>
                                    </p:anim>
                                    <p:anim calcmode="lin" valueType="num">
                                      <p:cBhvr>
                                        <p:cTn id="31"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500" fill="hold"/>
                                        <p:tgtEl>
                                          <p:spTgt spid="49"/>
                                        </p:tgtEl>
                                        <p:attrNameLst>
                                          <p:attrName>ppt_x</p:attrName>
                                        </p:attrNameLst>
                                      </p:cBhvr>
                                      <p:tavLst>
                                        <p:tav tm="0">
                                          <p:val>
                                            <p:strVal val="1+#ppt_w/2"/>
                                          </p:val>
                                        </p:tav>
                                        <p:tav tm="100000">
                                          <p:val>
                                            <p:strVal val="#ppt_x"/>
                                          </p:val>
                                        </p:tav>
                                      </p:tavLst>
                                    </p:anim>
                                    <p:anim calcmode="lin" valueType="num">
                                      <p:cBhvr additive="base">
                                        <p:cTn id="37"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1+#ppt_w/2"/>
                                          </p:val>
                                        </p:tav>
                                        <p:tav tm="100000">
                                          <p:val>
                                            <p:strVal val="#ppt_x"/>
                                          </p:val>
                                        </p:tav>
                                      </p:tavLst>
                                    </p:anim>
                                    <p:anim calcmode="lin" valueType="num">
                                      <p:cBhvr additive="base">
                                        <p:cTn id="43"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500" fill="hold"/>
                                        <p:tgtEl>
                                          <p:spTgt spid="72"/>
                                        </p:tgtEl>
                                        <p:attrNameLst>
                                          <p:attrName>ppt_w</p:attrName>
                                        </p:attrNameLst>
                                      </p:cBhvr>
                                      <p:tavLst>
                                        <p:tav tm="0">
                                          <p:val>
                                            <p:fltVal val="0"/>
                                          </p:val>
                                        </p:tav>
                                        <p:tav tm="100000">
                                          <p:val>
                                            <p:strVal val="#ppt_w"/>
                                          </p:val>
                                        </p:tav>
                                      </p:tavLst>
                                    </p:anim>
                                    <p:anim calcmode="lin" valueType="num">
                                      <p:cBhvr>
                                        <p:cTn id="55" dur="500" fill="hold"/>
                                        <p:tgtEl>
                                          <p:spTgt spid="72"/>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 calcmode="lin" valueType="num">
                                      <p:cBhvr>
                                        <p:cTn id="60" dur="500" fill="hold"/>
                                        <p:tgtEl>
                                          <p:spTgt spid="75"/>
                                        </p:tgtEl>
                                        <p:attrNameLst>
                                          <p:attrName>ppt_w</p:attrName>
                                        </p:attrNameLst>
                                      </p:cBhvr>
                                      <p:tavLst>
                                        <p:tav tm="0">
                                          <p:val>
                                            <p:fltVal val="0"/>
                                          </p:val>
                                        </p:tav>
                                        <p:tav tm="100000">
                                          <p:val>
                                            <p:strVal val="#ppt_w"/>
                                          </p:val>
                                        </p:tav>
                                      </p:tavLst>
                                    </p:anim>
                                    <p:anim calcmode="lin" valueType="num">
                                      <p:cBhvr>
                                        <p:cTn id="61" dur="500" fill="hold"/>
                                        <p:tgtEl>
                                          <p:spTgt spid="75"/>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 calcmode="lin" valueType="num">
                                      <p:cBhvr>
                                        <p:cTn id="66" dur="500" fill="hold"/>
                                        <p:tgtEl>
                                          <p:spTgt spid="88"/>
                                        </p:tgtEl>
                                        <p:attrNameLst>
                                          <p:attrName>ppt_w</p:attrName>
                                        </p:attrNameLst>
                                      </p:cBhvr>
                                      <p:tavLst>
                                        <p:tav tm="0">
                                          <p:val>
                                            <p:fltVal val="0"/>
                                          </p:val>
                                        </p:tav>
                                        <p:tav tm="100000">
                                          <p:val>
                                            <p:strVal val="#ppt_w"/>
                                          </p:val>
                                        </p:tav>
                                      </p:tavLst>
                                    </p:anim>
                                    <p:anim calcmode="lin" valueType="num">
                                      <p:cBhvr>
                                        <p:cTn id="67"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499"/>
                                          </p:stCondLst>
                                        </p:cTn>
                                        <p:tgtEl>
                                          <p:spTgt spid="9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499"/>
                                          </p:stCondLst>
                                        </p:cTn>
                                        <p:tgtEl>
                                          <p:spTgt spid="7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499"/>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P spid="47" grpId="0" autoUpdateAnimBg="0"/>
      <p:bldP spid="48" grpId="0" autoUpdateAnimBg="0"/>
      <p:bldP spid="49" grpId="0" autoUpdateAnimBg="0"/>
      <p:bldP spid="50" grpId="0" autoUpdateAnimBg="0"/>
      <p:bldP spid="51"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noAutofit/>
          </a:bodyPr>
          <a:lstStyle/>
          <a:p>
            <a:r>
              <a:rPr lang="fr-FR" sz="3200" dirty="0" err="1" smtClean="0"/>
              <a:t>Example</a:t>
            </a:r>
            <a:r>
              <a:rPr lang="fr-FR" sz="3200" dirty="0" smtClean="0"/>
              <a:t> of </a:t>
            </a:r>
            <a:r>
              <a:rPr lang="fr-FR" sz="3200" dirty="0" err="1" smtClean="0"/>
              <a:t>internal</a:t>
            </a:r>
            <a:r>
              <a:rPr lang="fr-FR" sz="3200" dirty="0" smtClean="0"/>
              <a:t> initiation: « Fish-eye » </a:t>
            </a:r>
            <a:r>
              <a:rPr lang="fr-FR" sz="3200" dirty="0" err="1" smtClean="0"/>
              <a:t>failure</a:t>
            </a:r>
            <a:endParaRPr lang="fr-FR" sz="32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61" y="1142999"/>
            <a:ext cx="7581131" cy="501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035104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5487"/>
            <a:ext cx="8229600" cy="1143000"/>
          </a:xfrm>
        </p:spPr>
        <p:txBody>
          <a:bodyPr/>
          <a:lstStyle/>
          <a:p>
            <a:r>
              <a:rPr lang="fr-FR" dirty="0" smtClean="0"/>
              <a:t>Propagation stages</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pSp>
        <p:nvGrpSpPr>
          <p:cNvPr id="5" name="Group 69"/>
          <p:cNvGrpSpPr>
            <a:grpSpLocks/>
          </p:cNvGrpSpPr>
          <p:nvPr/>
        </p:nvGrpSpPr>
        <p:grpSpPr bwMode="auto">
          <a:xfrm>
            <a:off x="2768600" y="1012826"/>
            <a:ext cx="3441700" cy="4137025"/>
            <a:chOff x="1862" y="605"/>
            <a:chExt cx="2168" cy="2606"/>
          </a:xfrm>
        </p:grpSpPr>
        <p:sp>
          <p:nvSpPr>
            <p:cNvPr id="6" name="Freeform 14"/>
            <p:cNvSpPr>
              <a:spLocks/>
            </p:cNvSpPr>
            <p:nvPr/>
          </p:nvSpPr>
          <p:spPr bwMode="auto">
            <a:xfrm>
              <a:off x="2266" y="1785"/>
              <a:ext cx="408" cy="450"/>
            </a:xfrm>
            <a:custGeom>
              <a:avLst/>
              <a:gdLst>
                <a:gd name="T0" fmla="*/ 3 w 408"/>
                <a:gd name="T1" fmla="*/ 156 h 450"/>
                <a:gd name="T2" fmla="*/ 0 w 408"/>
                <a:gd name="T3" fmla="*/ 297 h 450"/>
                <a:gd name="T4" fmla="*/ 0 w 408"/>
                <a:gd name="T5" fmla="*/ 393 h 450"/>
                <a:gd name="T6" fmla="*/ 273 w 408"/>
                <a:gd name="T7" fmla="*/ 450 h 450"/>
                <a:gd name="T8" fmla="*/ 408 w 408"/>
                <a:gd name="T9" fmla="*/ 288 h 450"/>
                <a:gd name="T10" fmla="*/ 354 w 408"/>
                <a:gd name="T11" fmla="*/ 93 h 450"/>
                <a:gd name="T12" fmla="*/ 186 w 408"/>
                <a:gd name="T13" fmla="*/ 0 h 450"/>
                <a:gd name="T14" fmla="*/ 3 w 408"/>
                <a:gd name="T15" fmla="*/ 156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450">
                  <a:moveTo>
                    <a:pt x="3" y="156"/>
                  </a:moveTo>
                  <a:lnTo>
                    <a:pt x="0" y="297"/>
                  </a:lnTo>
                  <a:lnTo>
                    <a:pt x="0" y="393"/>
                  </a:lnTo>
                  <a:lnTo>
                    <a:pt x="273" y="450"/>
                  </a:lnTo>
                  <a:lnTo>
                    <a:pt x="408" y="288"/>
                  </a:lnTo>
                  <a:lnTo>
                    <a:pt x="354" y="93"/>
                  </a:lnTo>
                  <a:lnTo>
                    <a:pt x="186" y="0"/>
                  </a:lnTo>
                  <a:lnTo>
                    <a:pt x="3" y="156"/>
                  </a:lnTo>
                  <a:close/>
                </a:path>
              </a:pathLst>
            </a:custGeom>
            <a:gradFill rotWithShape="0">
              <a:gsLst>
                <a:gs pos="0">
                  <a:schemeClr val="tx2"/>
                </a:gs>
                <a:gs pos="50000">
                  <a:schemeClr val="bg2"/>
                </a:gs>
                <a:gs pos="100000">
                  <a:schemeClr val="tx2"/>
                </a:gs>
              </a:gsLst>
              <a:lin ang="270000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7" name="Freeform 16"/>
            <p:cNvSpPr>
              <a:spLocks/>
            </p:cNvSpPr>
            <p:nvPr/>
          </p:nvSpPr>
          <p:spPr bwMode="auto">
            <a:xfrm>
              <a:off x="2223" y="2157"/>
              <a:ext cx="310" cy="345"/>
            </a:xfrm>
            <a:custGeom>
              <a:avLst/>
              <a:gdLst>
                <a:gd name="T0" fmla="*/ 43 w 310"/>
                <a:gd name="T1" fmla="*/ 33 h 345"/>
                <a:gd name="T2" fmla="*/ 61 w 310"/>
                <a:gd name="T3" fmla="*/ 33 h 345"/>
                <a:gd name="T4" fmla="*/ 52 w 310"/>
                <a:gd name="T5" fmla="*/ 0 h 345"/>
                <a:gd name="T6" fmla="*/ 55 w 310"/>
                <a:gd name="T7" fmla="*/ 15 h 345"/>
                <a:gd name="T8" fmla="*/ 40 w 310"/>
                <a:gd name="T9" fmla="*/ 246 h 345"/>
                <a:gd name="T10" fmla="*/ 301 w 310"/>
                <a:gd name="T11" fmla="*/ 345 h 345"/>
                <a:gd name="T12" fmla="*/ 310 w 310"/>
                <a:gd name="T13" fmla="*/ 81 h 345"/>
                <a:gd name="T14" fmla="*/ 43 w 310"/>
                <a:gd name="T15" fmla="*/ 33 h 3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0" h="345">
                  <a:moveTo>
                    <a:pt x="43" y="33"/>
                  </a:moveTo>
                  <a:cubicBezTo>
                    <a:pt x="0" y="20"/>
                    <a:pt x="60" y="38"/>
                    <a:pt x="61" y="33"/>
                  </a:cubicBezTo>
                  <a:cubicBezTo>
                    <a:pt x="62" y="28"/>
                    <a:pt x="53" y="3"/>
                    <a:pt x="52" y="0"/>
                  </a:cubicBezTo>
                  <a:lnTo>
                    <a:pt x="55" y="15"/>
                  </a:lnTo>
                  <a:lnTo>
                    <a:pt x="40" y="246"/>
                  </a:lnTo>
                  <a:lnTo>
                    <a:pt x="301" y="345"/>
                  </a:lnTo>
                  <a:lnTo>
                    <a:pt x="310" y="81"/>
                  </a:lnTo>
                  <a:lnTo>
                    <a:pt x="43" y="33"/>
                  </a:lnTo>
                  <a:close/>
                </a:path>
              </a:pathLst>
            </a:custGeom>
            <a:gradFill rotWithShape="0">
              <a:gsLst>
                <a:gs pos="0">
                  <a:schemeClr val="bg2"/>
                </a:gs>
                <a:gs pos="100000">
                  <a:schemeClr val="tx2"/>
                </a:gs>
              </a:gsLst>
              <a:path path="rect">
                <a:fillToRect l="50000" t="50000" r="50000" b="5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 name="Line 3"/>
            <p:cNvSpPr>
              <a:spLocks noChangeShapeType="1"/>
            </p:cNvSpPr>
            <p:nvPr/>
          </p:nvSpPr>
          <p:spPr bwMode="auto">
            <a:xfrm>
              <a:off x="2269" y="942"/>
              <a:ext cx="0" cy="15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 name="Freeform 4"/>
            <p:cNvSpPr>
              <a:spLocks/>
            </p:cNvSpPr>
            <p:nvPr/>
          </p:nvSpPr>
          <p:spPr bwMode="auto">
            <a:xfrm>
              <a:off x="2266" y="999"/>
              <a:ext cx="447" cy="579"/>
            </a:xfrm>
            <a:custGeom>
              <a:avLst/>
              <a:gdLst>
                <a:gd name="T0" fmla="*/ 0 w 447"/>
                <a:gd name="T1" fmla="*/ 108 h 579"/>
                <a:gd name="T2" fmla="*/ 9 w 447"/>
                <a:gd name="T3" fmla="*/ 378 h 579"/>
                <a:gd name="T4" fmla="*/ 198 w 447"/>
                <a:gd name="T5" fmla="*/ 579 h 579"/>
                <a:gd name="T6" fmla="*/ 405 w 447"/>
                <a:gd name="T7" fmla="*/ 375 h 579"/>
                <a:gd name="T8" fmla="*/ 447 w 447"/>
                <a:gd name="T9" fmla="*/ 153 h 579"/>
                <a:gd name="T10" fmla="*/ 261 w 447"/>
                <a:gd name="T11" fmla="*/ 0 h 579"/>
                <a:gd name="T12" fmla="*/ 0 w 447"/>
                <a:gd name="T13" fmla="*/ 108 h 5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7" h="579">
                  <a:moveTo>
                    <a:pt x="0" y="108"/>
                  </a:moveTo>
                  <a:lnTo>
                    <a:pt x="9" y="378"/>
                  </a:lnTo>
                  <a:lnTo>
                    <a:pt x="198" y="579"/>
                  </a:lnTo>
                  <a:lnTo>
                    <a:pt x="405" y="375"/>
                  </a:lnTo>
                  <a:lnTo>
                    <a:pt x="447" y="153"/>
                  </a:lnTo>
                  <a:lnTo>
                    <a:pt x="261" y="0"/>
                  </a:lnTo>
                  <a:lnTo>
                    <a:pt x="0" y="108"/>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 name="Freeform 5"/>
            <p:cNvSpPr>
              <a:spLocks/>
            </p:cNvSpPr>
            <p:nvPr/>
          </p:nvSpPr>
          <p:spPr bwMode="auto">
            <a:xfrm>
              <a:off x="2455" y="1374"/>
              <a:ext cx="609" cy="501"/>
            </a:xfrm>
            <a:custGeom>
              <a:avLst/>
              <a:gdLst>
                <a:gd name="T0" fmla="*/ 6 w 609"/>
                <a:gd name="T1" fmla="*/ 213 h 501"/>
                <a:gd name="T2" fmla="*/ 0 w 609"/>
                <a:gd name="T3" fmla="*/ 411 h 501"/>
                <a:gd name="T4" fmla="*/ 180 w 609"/>
                <a:gd name="T5" fmla="*/ 501 h 501"/>
                <a:gd name="T6" fmla="*/ 609 w 609"/>
                <a:gd name="T7" fmla="*/ 267 h 501"/>
                <a:gd name="T8" fmla="*/ 426 w 609"/>
                <a:gd name="T9" fmla="*/ 12 h 501"/>
                <a:gd name="T10" fmla="*/ 219 w 609"/>
                <a:gd name="T11" fmla="*/ 0 h 501"/>
                <a:gd name="T12" fmla="*/ 6 w 609"/>
                <a:gd name="T13" fmla="*/ 213 h 5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9" h="501">
                  <a:moveTo>
                    <a:pt x="6" y="213"/>
                  </a:moveTo>
                  <a:lnTo>
                    <a:pt x="0" y="411"/>
                  </a:lnTo>
                  <a:lnTo>
                    <a:pt x="180" y="501"/>
                  </a:lnTo>
                  <a:lnTo>
                    <a:pt x="609" y="267"/>
                  </a:lnTo>
                  <a:lnTo>
                    <a:pt x="426" y="12"/>
                  </a:lnTo>
                  <a:lnTo>
                    <a:pt x="219" y="0"/>
                  </a:lnTo>
                  <a:lnTo>
                    <a:pt x="6" y="213"/>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Freeform 6"/>
            <p:cNvSpPr>
              <a:spLocks/>
            </p:cNvSpPr>
            <p:nvPr/>
          </p:nvSpPr>
          <p:spPr bwMode="auto">
            <a:xfrm>
              <a:off x="2683" y="1017"/>
              <a:ext cx="501" cy="363"/>
            </a:xfrm>
            <a:custGeom>
              <a:avLst/>
              <a:gdLst>
                <a:gd name="T0" fmla="*/ 0 w 501"/>
                <a:gd name="T1" fmla="*/ 351 h 363"/>
                <a:gd name="T2" fmla="*/ 36 w 501"/>
                <a:gd name="T3" fmla="*/ 132 h 363"/>
                <a:gd name="T4" fmla="*/ 210 w 501"/>
                <a:gd name="T5" fmla="*/ 0 h 363"/>
                <a:gd name="T6" fmla="*/ 501 w 501"/>
                <a:gd name="T7" fmla="*/ 36 h 363"/>
                <a:gd name="T8" fmla="*/ 450 w 501"/>
                <a:gd name="T9" fmla="*/ 297 h 363"/>
                <a:gd name="T10" fmla="*/ 198 w 501"/>
                <a:gd name="T11" fmla="*/ 363 h 363"/>
                <a:gd name="T12" fmla="*/ 0 w 501"/>
                <a:gd name="T13" fmla="*/ 351 h 3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1" h="363">
                  <a:moveTo>
                    <a:pt x="0" y="351"/>
                  </a:moveTo>
                  <a:lnTo>
                    <a:pt x="36" y="132"/>
                  </a:lnTo>
                  <a:lnTo>
                    <a:pt x="210" y="0"/>
                  </a:lnTo>
                  <a:lnTo>
                    <a:pt x="501" y="36"/>
                  </a:lnTo>
                  <a:lnTo>
                    <a:pt x="450" y="297"/>
                  </a:lnTo>
                  <a:lnTo>
                    <a:pt x="198" y="363"/>
                  </a:lnTo>
                  <a:lnTo>
                    <a:pt x="0" y="351"/>
                  </a:lnTo>
                  <a:close/>
                </a:path>
              </a:pathLst>
            </a:custGeom>
            <a:gradFill rotWithShape="0">
              <a:gsLst>
                <a:gs pos="0">
                  <a:schemeClr val="bg2"/>
                </a:gs>
                <a:gs pos="100000">
                  <a:schemeClr val="tx2"/>
                </a:gs>
              </a:gsLst>
              <a:path path="rect">
                <a:fillToRect r="100000" b="100000"/>
              </a:path>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Freeform 8"/>
            <p:cNvSpPr>
              <a:spLocks/>
            </p:cNvSpPr>
            <p:nvPr/>
          </p:nvSpPr>
          <p:spPr bwMode="auto">
            <a:xfrm>
              <a:off x="2533" y="2079"/>
              <a:ext cx="471" cy="477"/>
            </a:xfrm>
            <a:custGeom>
              <a:avLst/>
              <a:gdLst>
                <a:gd name="T0" fmla="*/ 6 w 471"/>
                <a:gd name="T1" fmla="*/ 156 h 477"/>
                <a:gd name="T2" fmla="*/ 0 w 471"/>
                <a:gd name="T3" fmla="*/ 432 h 477"/>
                <a:gd name="T4" fmla="*/ 372 w 471"/>
                <a:gd name="T5" fmla="*/ 477 h 477"/>
                <a:gd name="T6" fmla="*/ 426 w 471"/>
                <a:gd name="T7" fmla="*/ 291 h 477"/>
                <a:gd name="T8" fmla="*/ 471 w 471"/>
                <a:gd name="T9" fmla="*/ 141 h 477"/>
                <a:gd name="T10" fmla="*/ 141 w 471"/>
                <a:gd name="T11" fmla="*/ 0 h 477"/>
                <a:gd name="T12" fmla="*/ 6 w 471"/>
                <a:gd name="T13" fmla="*/ 156 h 4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1" h="477">
                  <a:moveTo>
                    <a:pt x="6" y="156"/>
                  </a:moveTo>
                  <a:lnTo>
                    <a:pt x="0" y="432"/>
                  </a:lnTo>
                  <a:lnTo>
                    <a:pt x="372" y="477"/>
                  </a:lnTo>
                  <a:lnTo>
                    <a:pt x="426" y="291"/>
                  </a:lnTo>
                  <a:lnTo>
                    <a:pt x="471" y="141"/>
                  </a:lnTo>
                  <a:lnTo>
                    <a:pt x="141" y="0"/>
                  </a:lnTo>
                  <a:lnTo>
                    <a:pt x="6" y="156"/>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 name="Freeform 9"/>
            <p:cNvSpPr>
              <a:spLocks/>
            </p:cNvSpPr>
            <p:nvPr/>
          </p:nvSpPr>
          <p:spPr bwMode="auto">
            <a:xfrm>
              <a:off x="2911" y="1971"/>
              <a:ext cx="840" cy="606"/>
            </a:xfrm>
            <a:custGeom>
              <a:avLst/>
              <a:gdLst>
                <a:gd name="T0" fmla="*/ 96 w 840"/>
                <a:gd name="T1" fmla="*/ 249 h 606"/>
                <a:gd name="T2" fmla="*/ 0 w 840"/>
                <a:gd name="T3" fmla="*/ 585 h 606"/>
                <a:gd name="T4" fmla="*/ 714 w 840"/>
                <a:gd name="T5" fmla="*/ 606 h 606"/>
                <a:gd name="T6" fmla="*/ 840 w 840"/>
                <a:gd name="T7" fmla="*/ 288 h 606"/>
                <a:gd name="T8" fmla="*/ 717 w 840"/>
                <a:gd name="T9" fmla="*/ 0 h 606"/>
                <a:gd name="T10" fmla="*/ 294 w 840"/>
                <a:gd name="T11" fmla="*/ 42 h 606"/>
                <a:gd name="T12" fmla="*/ 96 w 840"/>
                <a:gd name="T13" fmla="*/ 249 h 6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0" h="606">
                  <a:moveTo>
                    <a:pt x="96" y="249"/>
                  </a:moveTo>
                  <a:lnTo>
                    <a:pt x="0" y="585"/>
                  </a:lnTo>
                  <a:lnTo>
                    <a:pt x="714" y="606"/>
                  </a:lnTo>
                  <a:lnTo>
                    <a:pt x="840" y="288"/>
                  </a:lnTo>
                  <a:lnTo>
                    <a:pt x="717" y="0"/>
                  </a:lnTo>
                  <a:lnTo>
                    <a:pt x="294" y="42"/>
                  </a:lnTo>
                  <a:lnTo>
                    <a:pt x="96" y="249"/>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4" name="Freeform 11"/>
            <p:cNvSpPr>
              <a:spLocks/>
            </p:cNvSpPr>
            <p:nvPr/>
          </p:nvSpPr>
          <p:spPr bwMode="auto">
            <a:xfrm>
              <a:off x="3205" y="1326"/>
              <a:ext cx="729" cy="681"/>
            </a:xfrm>
            <a:custGeom>
              <a:avLst/>
              <a:gdLst>
                <a:gd name="T0" fmla="*/ 81 w 729"/>
                <a:gd name="T1" fmla="*/ 327 h 681"/>
                <a:gd name="T2" fmla="*/ 0 w 729"/>
                <a:gd name="T3" fmla="*/ 681 h 681"/>
                <a:gd name="T4" fmla="*/ 450 w 729"/>
                <a:gd name="T5" fmla="*/ 660 h 681"/>
                <a:gd name="T6" fmla="*/ 729 w 729"/>
                <a:gd name="T7" fmla="*/ 453 h 681"/>
                <a:gd name="T8" fmla="*/ 639 w 729"/>
                <a:gd name="T9" fmla="*/ 138 h 681"/>
                <a:gd name="T10" fmla="*/ 309 w 729"/>
                <a:gd name="T11" fmla="*/ 0 h 681"/>
                <a:gd name="T12" fmla="*/ 81 w 729"/>
                <a:gd name="T13" fmla="*/ 327 h 6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9" h="681">
                  <a:moveTo>
                    <a:pt x="81" y="327"/>
                  </a:moveTo>
                  <a:lnTo>
                    <a:pt x="0" y="681"/>
                  </a:lnTo>
                  <a:lnTo>
                    <a:pt x="450" y="660"/>
                  </a:lnTo>
                  <a:lnTo>
                    <a:pt x="729" y="453"/>
                  </a:lnTo>
                  <a:lnTo>
                    <a:pt x="639" y="138"/>
                  </a:lnTo>
                  <a:lnTo>
                    <a:pt x="309" y="0"/>
                  </a:lnTo>
                  <a:lnTo>
                    <a:pt x="81" y="327"/>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5" name="Freeform 12"/>
            <p:cNvSpPr>
              <a:spLocks/>
            </p:cNvSpPr>
            <p:nvPr/>
          </p:nvSpPr>
          <p:spPr bwMode="auto">
            <a:xfrm>
              <a:off x="2890" y="1323"/>
              <a:ext cx="534" cy="333"/>
            </a:xfrm>
            <a:custGeom>
              <a:avLst/>
              <a:gdLst>
                <a:gd name="T0" fmla="*/ 0 w 534"/>
                <a:gd name="T1" fmla="*/ 60 h 333"/>
                <a:gd name="T2" fmla="*/ 177 w 534"/>
                <a:gd name="T3" fmla="*/ 315 h 333"/>
                <a:gd name="T4" fmla="*/ 246 w 534"/>
                <a:gd name="T5" fmla="*/ 324 h 333"/>
                <a:gd name="T6" fmla="*/ 327 w 534"/>
                <a:gd name="T7" fmla="*/ 330 h 333"/>
                <a:gd name="T8" fmla="*/ 393 w 534"/>
                <a:gd name="T9" fmla="*/ 333 h 333"/>
                <a:gd name="T10" fmla="*/ 456 w 534"/>
                <a:gd name="T11" fmla="*/ 255 h 333"/>
                <a:gd name="T12" fmla="*/ 534 w 534"/>
                <a:gd name="T13" fmla="*/ 117 h 333"/>
                <a:gd name="T14" fmla="*/ 243 w 534"/>
                <a:gd name="T15" fmla="*/ 0 h 333"/>
                <a:gd name="T16" fmla="*/ 0 w 534"/>
                <a:gd name="T17" fmla="*/ 60 h 3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4" h="333">
                  <a:moveTo>
                    <a:pt x="0" y="60"/>
                  </a:moveTo>
                  <a:lnTo>
                    <a:pt x="177" y="315"/>
                  </a:lnTo>
                  <a:lnTo>
                    <a:pt x="246" y="324"/>
                  </a:lnTo>
                  <a:lnTo>
                    <a:pt x="327" y="330"/>
                  </a:lnTo>
                  <a:lnTo>
                    <a:pt x="393" y="333"/>
                  </a:lnTo>
                  <a:lnTo>
                    <a:pt x="456" y="255"/>
                  </a:lnTo>
                  <a:lnTo>
                    <a:pt x="534" y="117"/>
                  </a:lnTo>
                  <a:lnTo>
                    <a:pt x="243" y="0"/>
                  </a:lnTo>
                  <a:lnTo>
                    <a:pt x="0" y="60"/>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6" name="Freeform 13"/>
            <p:cNvSpPr>
              <a:spLocks/>
            </p:cNvSpPr>
            <p:nvPr/>
          </p:nvSpPr>
          <p:spPr bwMode="auto">
            <a:xfrm>
              <a:off x="2271" y="1373"/>
              <a:ext cx="193" cy="562"/>
            </a:xfrm>
            <a:custGeom>
              <a:avLst/>
              <a:gdLst>
                <a:gd name="T0" fmla="*/ 7 w 193"/>
                <a:gd name="T1" fmla="*/ 4 h 562"/>
                <a:gd name="T2" fmla="*/ 1 w 193"/>
                <a:gd name="T3" fmla="*/ 1 h 562"/>
                <a:gd name="T4" fmla="*/ 4 w 193"/>
                <a:gd name="T5" fmla="*/ 16 h 562"/>
                <a:gd name="T6" fmla="*/ 7 w 193"/>
                <a:gd name="T7" fmla="*/ 562 h 562"/>
                <a:gd name="T8" fmla="*/ 178 w 193"/>
                <a:gd name="T9" fmla="*/ 409 h 562"/>
                <a:gd name="T10" fmla="*/ 193 w 193"/>
                <a:gd name="T11" fmla="*/ 202 h 562"/>
                <a:gd name="T12" fmla="*/ 7 w 193"/>
                <a:gd name="T13" fmla="*/ 4 h 562"/>
              </a:gdLst>
              <a:ahLst/>
              <a:cxnLst>
                <a:cxn ang="0">
                  <a:pos x="T0" y="T1"/>
                </a:cxn>
                <a:cxn ang="0">
                  <a:pos x="T2" y="T3"/>
                </a:cxn>
                <a:cxn ang="0">
                  <a:pos x="T4" y="T5"/>
                </a:cxn>
                <a:cxn ang="0">
                  <a:pos x="T6" y="T7"/>
                </a:cxn>
                <a:cxn ang="0">
                  <a:pos x="T8" y="T9"/>
                </a:cxn>
                <a:cxn ang="0">
                  <a:pos x="T10" y="T11"/>
                </a:cxn>
                <a:cxn ang="0">
                  <a:pos x="T12" y="T13"/>
                </a:cxn>
              </a:cxnLst>
              <a:rect l="0" t="0" r="r" b="b"/>
              <a:pathLst>
                <a:path w="193" h="562">
                  <a:moveTo>
                    <a:pt x="7" y="4"/>
                  </a:moveTo>
                  <a:cubicBezTo>
                    <a:pt x="7" y="15"/>
                    <a:pt x="0" y="0"/>
                    <a:pt x="1" y="1"/>
                  </a:cubicBezTo>
                  <a:lnTo>
                    <a:pt x="4" y="16"/>
                  </a:lnTo>
                  <a:lnTo>
                    <a:pt x="7" y="562"/>
                  </a:lnTo>
                  <a:lnTo>
                    <a:pt x="178" y="409"/>
                  </a:lnTo>
                  <a:lnTo>
                    <a:pt x="193" y="202"/>
                  </a:lnTo>
                  <a:lnTo>
                    <a:pt x="7" y="4"/>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fr-FR"/>
            </a:p>
          </p:txBody>
        </p:sp>
        <p:sp>
          <p:nvSpPr>
            <p:cNvPr id="17" name="Freeform 15"/>
            <p:cNvSpPr>
              <a:spLocks/>
            </p:cNvSpPr>
            <p:nvPr/>
          </p:nvSpPr>
          <p:spPr bwMode="auto">
            <a:xfrm>
              <a:off x="3136" y="888"/>
              <a:ext cx="504" cy="552"/>
            </a:xfrm>
            <a:custGeom>
              <a:avLst/>
              <a:gdLst>
                <a:gd name="T0" fmla="*/ 48 w 504"/>
                <a:gd name="T1" fmla="*/ 171 h 552"/>
                <a:gd name="T2" fmla="*/ 0 w 504"/>
                <a:gd name="T3" fmla="*/ 423 h 552"/>
                <a:gd name="T4" fmla="*/ 294 w 504"/>
                <a:gd name="T5" fmla="*/ 552 h 552"/>
                <a:gd name="T6" fmla="*/ 435 w 504"/>
                <a:gd name="T7" fmla="*/ 465 h 552"/>
                <a:gd name="T8" fmla="*/ 504 w 504"/>
                <a:gd name="T9" fmla="*/ 318 h 552"/>
                <a:gd name="T10" fmla="*/ 504 w 504"/>
                <a:gd name="T11" fmla="*/ 48 h 552"/>
                <a:gd name="T12" fmla="*/ 306 w 504"/>
                <a:gd name="T13" fmla="*/ 0 h 552"/>
                <a:gd name="T14" fmla="*/ 48 w 504"/>
                <a:gd name="T15" fmla="*/ 171 h 5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4" h="552">
                  <a:moveTo>
                    <a:pt x="48" y="171"/>
                  </a:moveTo>
                  <a:lnTo>
                    <a:pt x="0" y="423"/>
                  </a:lnTo>
                  <a:lnTo>
                    <a:pt x="294" y="552"/>
                  </a:lnTo>
                  <a:lnTo>
                    <a:pt x="435" y="465"/>
                  </a:lnTo>
                  <a:lnTo>
                    <a:pt x="504" y="318"/>
                  </a:lnTo>
                  <a:lnTo>
                    <a:pt x="504" y="48"/>
                  </a:lnTo>
                  <a:lnTo>
                    <a:pt x="306" y="0"/>
                  </a:lnTo>
                  <a:lnTo>
                    <a:pt x="48" y="171"/>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 name="Freeform 7"/>
            <p:cNvSpPr>
              <a:spLocks/>
            </p:cNvSpPr>
            <p:nvPr/>
          </p:nvSpPr>
          <p:spPr bwMode="auto">
            <a:xfrm>
              <a:off x="2518" y="1578"/>
              <a:ext cx="759" cy="639"/>
            </a:xfrm>
            <a:custGeom>
              <a:avLst/>
              <a:gdLst>
                <a:gd name="T0" fmla="*/ 54 w 759"/>
                <a:gd name="T1" fmla="*/ 414 h 639"/>
                <a:gd name="T2" fmla="*/ 153 w 759"/>
                <a:gd name="T3" fmla="*/ 495 h 639"/>
                <a:gd name="T4" fmla="*/ 483 w 759"/>
                <a:gd name="T5" fmla="*/ 639 h 639"/>
                <a:gd name="T6" fmla="*/ 687 w 759"/>
                <a:gd name="T7" fmla="*/ 438 h 639"/>
                <a:gd name="T8" fmla="*/ 759 w 759"/>
                <a:gd name="T9" fmla="*/ 87 h 639"/>
                <a:gd name="T10" fmla="*/ 510 w 759"/>
                <a:gd name="T11" fmla="*/ 0 h 639"/>
                <a:gd name="T12" fmla="*/ 0 w 759"/>
                <a:gd name="T13" fmla="*/ 228 h 639"/>
                <a:gd name="T14" fmla="*/ 12 w 759"/>
                <a:gd name="T15" fmla="*/ 306 h 639"/>
                <a:gd name="T16" fmla="*/ 54 w 759"/>
                <a:gd name="T17" fmla="*/ 414 h 6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59" h="639">
                  <a:moveTo>
                    <a:pt x="54" y="414"/>
                  </a:moveTo>
                  <a:lnTo>
                    <a:pt x="153" y="495"/>
                  </a:lnTo>
                  <a:lnTo>
                    <a:pt x="483" y="639"/>
                  </a:lnTo>
                  <a:lnTo>
                    <a:pt x="687" y="438"/>
                  </a:lnTo>
                  <a:lnTo>
                    <a:pt x="759" y="87"/>
                  </a:lnTo>
                  <a:lnTo>
                    <a:pt x="510" y="0"/>
                  </a:lnTo>
                  <a:lnTo>
                    <a:pt x="0" y="228"/>
                  </a:lnTo>
                  <a:lnTo>
                    <a:pt x="12" y="306"/>
                  </a:lnTo>
                  <a:lnTo>
                    <a:pt x="54" y="414"/>
                  </a:lnTo>
                  <a:close/>
                </a:path>
              </a:pathLst>
            </a:custGeom>
            <a:gradFill rotWithShape="0">
              <a:gsLst>
                <a:gs pos="0">
                  <a:schemeClr val="tx2"/>
                </a:gs>
                <a:gs pos="50000">
                  <a:schemeClr val="bg2"/>
                </a:gs>
                <a:gs pos="100000">
                  <a:schemeClr val="tx2"/>
                </a:gs>
              </a:gsLst>
              <a:lin ang="0" scaled="1"/>
            </a:gradFill>
            <a:ln w="28575"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 name="Line 48"/>
            <p:cNvSpPr>
              <a:spLocks noChangeShapeType="1"/>
            </p:cNvSpPr>
            <p:nvPr/>
          </p:nvSpPr>
          <p:spPr bwMode="auto">
            <a:xfrm>
              <a:off x="2668" y="642"/>
              <a:ext cx="6" cy="2418"/>
            </a:xfrm>
            <a:prstGeom prst="line">
              <a:avLst/>
            </a:prstGeom>
            <a:noFill/>
            <a:ln w="1270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0" name="Text Box 49"/>
            <p:cNvSpPr txBox="1">
              <a:spLocks noChangeArrowheads="1"/>
            </p:cNvSpPr>
            <p:nvPr/>
          </p:nvSpPr>
          <p:spPr bwMode="auto">
            <a:xfrm>
              <a:off x="1862" y="2678"/>
              <a:ext cx="5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chemeClr val="hlink"/>
                  </a:solidFill>
                  <a:latin typeface="+mn-lt"/>
                  <a:cs typeface="Times New Roman" panose="02020603050405020304" pitchFamily="18" charset="0"/>
                </a:rPr>
                <a:t>Stage</a:t>
              </a:r>
              <a:r>
                <a:rPr lang="fr-FR" sz="1800" dirty="0" smtClean="0">
                  <a:solidFill>
                    <a:schemeClr val="hlink"/>
                  </a:solidFill>
                  <a:latin typeface="+mn-lt"/>
                </a:rPr>
                <a:t> </a:t>
              </a:r>
              <a:r>
                <a:rPr lang="fr-FR" sz="1800" dirty="0">
                  <a:solidFill>
                    <a:schemeClr val="hlink"/>
                  </a:solidFill>
                  <a:latin typeface="+mn-lt"/>
                </a:rPr>
                <a:t>I</a:t>
              </a:r>
            </a:p>
          </p:txBody>
        </p:sp>
        <p:sp>
          <p:nvSpPr>
            <p:cNvPr id="21" name="Text Box 50"/>
            <p:cNvSpPr txBox="1">
              <a:spLocks noChangeArrowheads="1"/>
            </p:cNvSpPr>
            <p:nvPr/>
          </p:nvSpPr>
          <p:spPr bwMode="auto">
            <a:xfrm>
              <a:off x="2911" y="2678"/>
              <a:ext cx="5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chemeClr val="hlink"/>
                  </a:solidFill>
                  <a:latin typeface="+mn-lt"/>
                  <a:cs typeface="Times New Roman" panose="02020603050405020304" pitchFamily="18" charset="0"/>
                </a:rPr>
                <a:t>Stage</a:t>
              </a:r>
              <a:r>
                <a:rPr lang="fr-FR" sz="1800" dirty="0" smtClean="0">
                  <a:solidFill>
                    <a:schemeClr val="hlink"/>
                  </a:solidFill>
                  <a:latin typeface="+mn-lt"/>
                </a:rPr>
                <a:t> </a:t>
              </a:r>
              <a:r>
                <a:rPr lang="fr-FR" sz="1800" dirty="0">
                  <a:solidFill>
                    <a:schemeClr val="hlink"/>
                  </a:solidFill>
                  <a:latin typeface="+mn-lt"/>
                </a:rPr>
                <a:t>II</a:t>
              </a:r>
            </a:p>
          </p:txBody>
        </p:sp>
        <p:sp>
          <p:nvSpPr>
            <p:cNvPr id="22" name="Line 51"/>
            <p:cNvSpPr>
              <a:spLocks noChangeShapeType="1"/>
            </p:cNvSpPr>
            <p:nvPr/>
          </p:nvSpPr>
          <p:spPr bwMode="auto">
            <a:xfrm>
              <a:off x="2998" y="2874"/>
              <a:ext cx="0" cy="337"/>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3" name="Line 52"/>
            <p:cNvSpPr>
              <a:spLocks noChangeShapeType="1"/>
            </p:cNvSpPr>
            <p:nvPr/>
          </p:nvSpPr>
          <p:spPr bwMode="auto">
            <a:xfrm flipV="1">
              <a:off x="2950" y="605"/>
              <a:ext cx="0" cy="337"/>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24" name="Group 61"/>
            <p:cNvGrpSpPr>
              <a:grpSpLocks/>
            </p:cNvGrpSpPr>
            <p:nvPr/>
          </p:nvGrpSpPr>
          <p:grpSpPr bwMode="auto">
            <a:xfrm>
              <a:off x="2668" y="1467"/>
              <a:ext cx="1362" cy="462"/>
              <a:chOff x="2244" y="1653"/>
              <a:chExt cx="1362" cy="462"/>
            </a:xfrm>
          </p:grpSpPr>
          <p:sp>
            <p:nvSpPr>
              <p:cNvPr id="29" name="Line 47"/>
              <p:cNvSpPr>
                <a:spLocks noChangeShapeType="1"/>
              </p:cNvSpPr>
              <p:nvPr/>
            </p:nvSpPr>
            <p:spPr bwMode="auto">
              <a:xfrm flipV="1">
                <a:off x="2244" y="1842"/>
                <a:ext cx="1362" cy="84"/>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 name="Line 57"/>
              <p:cNvSpPr>
                <a:spLocks noChangeShapeType="1"/>
              </p:cNvSpPr>
              <p:nvPr/>
            </p:nvSpPr>
            <p:spPr bwMode="auto">
              <a:xfrm flipH="1">
                <a:off x="3000" y="1653"/>
                <a:ext cx="162" cy="189"/>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1" name="Line 58"/>
              <p:cNvSpPr>
                <a:spLocks noChangeShapeType="1"/>
              </p:cNvSpPr>
              <p:nvPr/>
            </p:nvSpPr>
            <p:spPr bwMode="auto">
              <a:xfrm flipH="1">
                <a:off x="3075" y="1653"/>
                <a:ext cx="162" cy="189"/>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 name="Line 59"/>
              <p:cNvSpPr>
                <a:spLocks noChangeShapeType="1"/>
              </p:cNvSpPr>
              <p:nvPr/>
            </p:nvSpPr>
            <p:spPr bwMode="auto">
              <a:xfrm flipH="1" flipV="1">
                <a:off x="3021" y="1926"/>
                <a:ext cx="162" cy="189"/>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 name="Line 60"/>
              <p:cNvSpPr>
                <a:spLocks noChangeShapeType="1"/>
              </p:cNvSpPr>
              <p:nvPr/>
            </p:nvSpPr>
            <p:spPr bwMode="auto">
              <a:xfrm flipH="1" flipV="1">
                <a:off x="3096" y="1926"/>
                <a:ext cx="162" cy="189"/>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25" name="Group 63"/>
            <p:cNvGrpSpPr>
              <a:grpSpLocks/>
            </p:cNvGrpSpPr>
            <p:nvPr/>
          </p:nvGrpSpPr>
          <p:grpSpPr bwMode="auto">
            <a:xfrm>
              <a:off x="2266" y="1740"/>
              <a:ext cx="402" cy="417"/>
              <a:chOff x="1842" y="1926"/>
              <a:chExt cx="402" cy="417"/>
            </a:xfrm>
          </p:grpSpPr>
          <p:sp>
            <p:nvSpPr>
              <p:cNvPr id="26" name="Line 53"/>
              <p:cNvSpPr>
                <a:spLocks noChangeShapeType="1"/>
              </p:cNvSpPr>
              <p:nvPr/>
            </p:nvSpPr>
            <p:spPr bwMode="auto">
              <a:xfrm flipH="1">
                <a:off x="1932" y="1971"/>
                <a:ext cx="162" cy="189"/>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7" name="Line 54"/>
              <p:cNvSpPr>
                <a:spLocks noChangeShapeType="1"/>
              </p:cNvSpPr>
              <p:nvPr/>
            </p:nvSpPr>
            <p:spPr bwMode="auto">
              <a:xfrm flipH="1">
                <a:off x="2028" y="2067"/>
                <a:ext cx="162" cy="189"/>
              </a:xfrm>
              <a:prstGeom prst="line">
                <a:avLst/>
              </a:prstGeom>
              <a:noFill/>
              <a:ln w="381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8" name="Freeform 46"/>
              <p:cNvSpPr>
                <a:spLocks/>
              </p:cNvSpPr>
              <p:nvPr/>
            </p:nvSpPr>
            <p:spPr bwMode="auto">
              <a:xfrm>
                <a:off x="1842" y="1926"/>
                <a:ext cx="402" cy="417"/>
              </a:xfrm>
              <a:custGeom>
                <a:avLst/>
                <a:gdLst>
                  <a:gd name="T0" fmla="*/ 0 w 402"/>
                  <a:gd name="T1" fmla="*/ 417 h 417"/>
                  <a:gd name="T2" fmla="*/ 402 w 402"/>
                  <a:gd name="T3" fmla="*/ 0 h 417"/>
                  <a:gd name="T4" fmla="*/ 0 60000 65536"/>
                  <a:gd name="T5" fmla="*/ 0 60000 65536"/>
                </a:gdLst>
                <a:ahLst/>
                <a:cxnLst>
                  <a:cxn ang="T4">
                    <a:pos x="T0" y="T1"/>
                  </a:cxn>
                  <a:cxn ang="T5">
                    <a:pos x="T2" y="T3"/>
                  </a:cxn>
                </a:cxnLst>
                <a:rect l="0" t="0" r="r" b="b"/>
                <a:pathLst>
                  <a:path w="402" h="417">
                    <a:moveTo>
                      <a:pt x="0" y="417"/>
                    </a:moveTo>
                    <a:lnTo>
                      <a:pt x="402" y="0"/>
                    </a:ln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sp>
        <p:nvSpPr>
          <p:cNvPr id="34" name="Text Box 65"/>
          <p:cNvSpPr txBox="1">
            <a:spLocks noChangeArrowheads="1"/>
          </p:cNvSpPr>
          <p:nvPr/>
        </p:nvSpPr>
        <p:spPr bwMode="auto">
          <a:xfrm>
            <a:off x="711200" y="5215473"/>
            <a:ext cx="790733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2000" b="0" dirty="0" smtClean="0">
                <a:solidFill>
                  <a:schemeClr val="tx1"/>
                </a:solidFill>
                <a:latin typeface="+mn-lt"/>
              </a:rPr>
              <a:t>Stage </a:t>
            </a:r>
            <a:r>
              <a:rPr lang="fr-FR" sz="2000" b="0" dirty="0">
                <a:solidFill>
                  <a:schemeClr val="tx1"/>
                </a:solidFill>
                <a:latin typeface="+mn-lt"/>
              </a:rPr>
              <a:t>I : </a:t>
            </a:r>
            <a:r>
              <a:rPr lang="fr-FR" sz="2000" b="0" dirty="0" err="1" smtClean="0">
                <a:solidFill>
                  <a:schemeClr val="tx1"/>
                </a:solidFill>
                <a:latin typeface="+mn-lt"/>
              </a:rPr>
              <a:t>crystallographic</a:t>
            </a:r>
            <a:r>
              <a:rPr lang="fr-FR" sz="2000" b="0" dirty="0" smtClean="0">
                <a:solidFill>
                  <a:schemeClr val="tx1"/>
                </a:solidFill>
                <a:latin typeface="+mn-lt"/>
              </a:rPr>
              <a:t> cracking mode</a:t>
            </a:r>
            <a:endParaRPr lang="fr-FR" sz="2000" b="0" dirty="0">
              <a:solidFill>
                <a:schemeClr val="tx1"/>
              </a:solidFill>
              <a:latin typeface="+mn-lt"/>
            </a:endParaRPr>
          </a:p>
          <a:p>
            <a:pPr algn="l">
              <a:spcBef>
                <a:spcPct val="0"/>
              </a:spcBef>
              <a:spcAft>
                <a:spcPct val="0"/>
              </a:spcAft>
            </a:pPr>
            <a:endParaRPr lang="fr-FR" sz="2000" b="0" dirty="0">
              <a:solidFill>
                <a:schemeClr val="tx1"/>
              </a:solidFill>
              <a:latin typeface="+mn-lt"/>
            </a:endParaRPr>
          </a:p>
          <a:p>
            <a:pPr algn="l">
              <a:spcBef>
                <a:spcPct val="0"/>
              </a:spcBef>
              <a:spcAft>
                <a:spcPct val="0"/>
              </a:spcAft>
            </a:pPr>
            <a:r>
              <a:rPr lang="fr-FR" sz="2000" b="0" dirty="0" smtClean="0">
                <a:solidFill>
                  <a:schemeClr val="tx1"/>
                </a:solidFill>
                <a:latin typeface="+mn-lt"/>
              </a:rPr>
              <a:t>Stage </a:t>
            </a:r>
            <a:r>
              <a:rPr lang="fr-FR" sz="2000" b="0" dirty="0">
                <a:solidFill>
                  <a:schemeClr val="tx1"/>
                </a:solidFill>
                <a:latin typeface="+mn-lt"/>
              </a:rPr>
              <a:t>II : propagation </a:t>
            </a:r>
            <a:r>
              <a:rPr lang="fr-FR" sz="2000" b="0" dirty="0" err="1" smtClean="0">
                <a:solidFill>
                  <a:schemeClr val="tx1"/>
                </a:solidFill>
                <a:latin typeface="+mn-lt"/>
              </a:rPr>
              <a:t>macroscopically</a:t>
            </a:r>
            <a:r>
              <a:rPr lang="fr-FR" sz="2000" b="0" dirty="0" smtClean="0">
                <a:solidFill>
                  <a:schemeClr val="tx1"/>
                </a:solidFill>
                <a:latin typeface="+mn-lt"/>
              </a:rPr>
              <a:t> </a:t>
            </a:r>
            <a:r>
              <a:rPr lang="fr-FR" sz="2000" b="0" dirty="0" err="1" smtClean="0">
                <a:solidFill>
                  <a:schemeClr val="tx1"/>
                </a:solidFill>
                <a:latin typeface="+mn-lt"/>
              </a:rPr>
              <a:t>perpendicular</a:t>
            </a:r>
            <a:r>
              <a:rPr lang="fr-FR" sz="2000" b="0" dirty="0" smtClean="0">
                <a:solidFill>
                  <a:schemeClr val="tx1"/>
                </a:solidFill>
                <a:latin typeface="+mn-lt"/>
              </a:rPr>
              <a:t> to the mode I </a:t>
            </a:r>
            <a:r>
              <a:rPr lang="fr-FR" sz="2000" b="0" dirty="0" err="1" smtClean="0">
                <a:solidFill>
                  <a:schemeClr val="tx1"/>
                </a:solidFill>
                <a:latin typeface="+mn-lt"/>
              </a:rPr>
              <a:t>loading</a:t>
            </a:r>
            <a:r>
              <a:rPr lang="fr-FR" sz="2000" b="0" dirty="0" smtClean="0">
                <a:solidFill>
                  <a:schemeClr val="tx1"/>
                </a:solidFill>
                <a:latin typeface="+mn-lt"/>
              </a:rPr>
              <a:t> axis</a:t>
            </a:r>
            <a:endParaRPr lang="fr-FR" sz="2000" b="0" dirty="0">
              <a:solidFill>
                <a:schemeClr val="tx1"/>
              </a:solidFill>
              <a:latin typeface="+mn-lt"/>
            </a:endParaRPr>
          </a:p>
        </p:txBody>
      </p:sp>
    </p:spTree>
    <p:extLst>
      <p:ext uri="{BB962C8B-B14F-4D97-AF65-F5344CB8AC3E}">
        <p14:creationId xmlns:p14="http://schemas.microsoft.com/office/powerpoint/2010/main" val="5177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8978"/>
            <a:ext cx="8229600" cy="1143000"/>
          </a:xfrm>
        </p:spPr>
        <p:txBody>
          <a:bodyPr/>
          <a:lstStyle/>
          <a:p>
            <a:r>
              <a:rPr lang="fr-FR" dirty="0" err="1"/>
              <a:t>Timeline</a:t>
            </a:r>
            <a:r>
              <a:rPr lang="fr-FR" dirty="0"/>
              <a:t> of </a:t>
            </a:r>
            <a:r>
              <a:rPr lang="fr-FR" dirty="0" err="1"/>
              <a:t>early</a:t>
            </a:r>
            <a:r>
              <a:rPr lang="fr-FR" dirty="0"/>
              <a:t> </a:t>
            </a:r>
            <a:r>
              <a:rPr lang="fr-FR" dirty="0" err="1"/>
              <a:t>research</a:t>
            </a:r>
            <a:r>
              <a:rPr lang="fr-FR" dirty="0"/>
              <a:t> </a:t>
            </a:r>
            <a:r>
              <a:rPr lang="fr-FR" dirty="0" err="1"/>
              <a:t>history</a:t>
            </a:r>
            <a:endParaRPr lang="fr-FR" dirty="0"/>
          </a:p>
        </p:txBody>
      </p:sp>
      <p:sp>
        <p:nvSpPr>
          <p:cNvPr id="3" name="Espace réservé du contenu 2"/>
          <p:cNvSpPr>
            <a:spLocks noGrp="1"/>
          </p:cNvSpPr>
          <p:nvPr>
            <p:ph idx="1"/>
          </p:nvPr>
        </p:nvSpPr>
        <p:spPr>
          <a:xfrm>
            <a:off x="269542" y="1023882"/>
            <a:ext cx="6881885" cy="4525963"/>
          </a:xfrm>
        </p:spPr>
        <p:txBody>
          <a:bodyPr>
            <a:noAutofit/>
          </a:bodyPr>
          <a:lstStyle/>
          <a:p>
            <a:r>
              <a:rPr lang="fr-FR" sz="2000" b="1" dirty="0" smtClean="0"/>
              <a:t>1837</a:t>
            </a:r>
            <a:r>
              <a:rPr lang="fr-FR" sz="2000" dirty="0" smtClean="0"/>
              <a:t>: </a:t>
            </a:r>
            <a:r>
              <a:rPr lang="fr-FR" sz="2000" dirty="0" err="1" smtClean="0"/>
              <a:t>Wilhem</a:t>
            </a:r>
            <a:r>
              <a:rPr lang="fr-FR" sz="2000" dirty="0" smtClean="0"/>
              <a:t> Albert </a:t>
            </a:r>
            <a:r>
              <a:rPr lang="fr-FR" sz="2000" dirty="0" err="1" smtClean="0"/>
              <a:t>publishes</a:t>
            </a:r>
            <a:r>
              <a:rPr lang="fr-FR" sz="2000" dirty="0" smtClean="0"/>
              <a:t> the </a:t>
            </a:r>
            <a:r>
              <a:rPr lang="fr-FR" sz="2000" b="1" dirty="0" smtClean="0"/>
              <a:t>first </a:t>
            </a:r>
            <a:r>
              <a:rPr lang="fr-FR" sz="2000" b="1" dirty="0" err="1" smtClean="0"/>
              <a:t>paper</a:t>
            </a:r>
            <a:r>
              <a:rPr lang="fr-FR" sz="2000" b="1" dirty="0" smtClean="0"/>
              <a:t> </a:t>
            </a:r>
            <a:r>
              <a:rPr lang="fr-FR" sz="2000" dirty="0" smtClean="0"/>
              <a:t>on fatigue. He </a:t>
            </a:r>
            <a:r>
              <a:rPr lang="fr-FR" sz="2000" dirty="0" err="1" smtClean="0"/>
              <a:t>devised</a:t>
            </a:r>
            <a:r>
              <a:rPr lang="fr-FR" sz="2000" dirty="0" smtClean="0"/>
              <a:t> a test machine for </a:t>
            </a:r>
            <a:r>
              <a:rPr lang="fr-FR" sz="2000" dirty="0" err="1" smtClean="0"/>
              <a:t>conveyor</a:t>
            </a:r>
            <a:r>
              <a:rPr lang="fr-FR" sz="2000" dirty="0" smtClean="0"/>
              <a:t> </a:t>
            </a:r>
            <a:r>
              <a:rPr lang="fr-FR" sz="2000" dirty="0" err="1" smtClean="0"/>
              <a:t>chains</a:t>
            </a:r>
            <a:r>
              <a:rPr lang="fr-FR" sz="2000" dirty="0" smtClean="0"/>
              <a:t> in the </a:t>
            </a:r>
            <a:r>
              <a:rPr lang="fr-FR" sz="2000" dirty="0" err="1" smtClean="0"/>
              <a:t>Claustahl</a:t>
            </a:r>
            <a:r>
              <a:rPr lang="fr-FR" sz="2000" dirty="0" smtClean="0"/>
              <a:t> Mines.</a:t>
            </a:r>
          </a:p>
          <a:p>
            <a:r>
              <a:rPr lang="fr-FR" sz="2000" b="1" dirty="0" smtClean="0"/>
              <a:t>1839</a:t>
            </a:r>
            <a:r>
              <a:rPr lang="fr-FR" sz="2000" dirty="0" smtClean="0"/>
              <a:t>: Jean-Victor Poncelet </a:t>
            </a:r>
            <a:r>
              <a:rPr lang="fr-FR" sz="2000" dirty="0" err="1" smtClean="0"/>
              <a:t>describes</a:t>
            </a:r>
            <a:r>
              <a:rPr lang="fr-FR" sz="2000" dirty="0" smtClean="0"/>
              <a:t> </a:t>
            </a:r>
            <a:r>
              <a:rPr lang="fr-FR" sz="2000" dirty="0" err="1" smtClean="0"/>
              <a:t>metals</a:t>
            </a:r>
            <a:r>
              <a:rPr lang="fr-FR" sz="2000" dirty="0" smtClean="0"/>
              <a:t> as </a:t>
            </a:r>
            <a:r>
              <a:rPr lang="fr-FR" sz="2000" dirty="0" err="1" smtClean="0"/>
              <a:t>being</a:t>
            </a:r>
            <a:r>
              <a:rPr lang="fr-FR" sz="2000" dirty="0" smtClean="0"/>
              <a:t> </a:t>
            </a:r>
            <a:r>
              <a:rPr lang="fr-FR" sz="2000" i="1" dirty="0" err="1" smtClean="0"/>
              <a:t>tired</a:t>
            </a:r>
            <a:r>
              <a:rPr lang="fr-FR" sz="2000" dirty="0" smtClean="0"/>
              <a:t> in </a:t>
            </a:r>
            <a:r>
              <a:rPr lang="fr-FR" sz="2000" dirty="0" err="1" smtClean="0"/>
              <a:t>his</a:t>
            </a:r>
            <a:r>
              <a:rPr lang="fr-FR" sz="2000" dirty="0" smtClean="0"/>
              <a:t> lectures in </a:t>
            </a:r>
            <a:r>
              <a:rPr lang="fr-FR" sz="2000" dirty="0" err="1" smtClean="0"/>
              <a:t>military</a:t>
            </a:r>
            <a:r>
              <a:rPr lang="fr-FR" sz="2000" dirty="0" smtClean="0"/>
              <a:t> </a:t>
            </a:r>
            <a:r>
              <a:rPr lang="fr-FR" sz="2000" dirty="0" err="1" smtClean="0"/>
              <a:t>sch</a:t>
            </a:r>
            <a:r>
              <a:rPr lang="fr-FR" sz="2000" dirty="0" err="1"/>
              <a:t>o</a:t>
            </a:r>
            <a:r>
              <a:rPr lang="fr-FR" sz="2000" dirty="0" err="1" smtClean="0"/>
              <a:t>ol</a:t>
            </a:r>
            <a:r>
              <a:rPr lang="fr-FR" sz="2000" dirty="0" smtClean="0"/>
              <a:t> in Metz.</a:t>
            </a:r>
          </a:p>
          <a:p>
            <a:r>
              <a:rPr lang="fr-FR" sz="2000" b="1" dirty="0" smtClean="0"/>
              <a:t>1842</a:t>
            </a:r>
            <a:r>
              <a:rPr lang="fr-FR" sz="2000" dirty="0" smtClean="0"/>
              <a:t>: William John </a:t>
            </a:r>
            <a:r>
              <a:rPr lang="fr-FR" sz="2000" dirty="0" err="1" smtClean="0"/>
              <a:t>Macquorn</a:t>
            </a:r>
            <a:r>
              <a:rPr lang="fr-FR" sz="2000" dirty="0" smtClean="0"/>
              <a:t> Rankine </a:t>
            </a:r>
            <a:r>
              <a:rPr lang="fr-FR" sz="2000" dirty="0" err="1" smtClean="0"/>
              <a:t>recognises</a:t>
            </a:r>
            <a:r>
              <a:rPr lang="fr-FR" sz="2000" dirty="0" smtClean="0"/>
              <a:t> the importance of stress </a:t>
            </a:r>
            <a:r>
              <a:rPr lang="fr-FR" sz="2000" dirty="0" err="1" smtClean="0"/>
              <a:t>concentrators</a:t>
            </a:r>
            <a:r>
              <a:rPr lang="fr-FR" sz="2000" dirty="0" smtClean="0"/>
              <a:t> in </a:t>
            </a:r>
            <a:r>
              <a:rPr lang="fr-FR" sz="2000" dirty="0" err="1" smtClean="0"/>
              <a:t>his</a:t>
            </a:r>
            <a:r>
              <a:rPr lang="fr-FR" sz="2000" dirty="0" smtClean="0"/>
              <a:t> investigation of </a:t>
            </a:r>
            <a:r>
              <a:rPr lang="fr-FR" sz="2000" dirty="0" err="1" smtClean="0"/>
              <a:t>railroad</a:t>
            </a:r>
            <a:r>
              <a:rPr lang="fr-FR" sz="2000" dirty="0" smtClean="0"/>
              <a:t> </a:t>
            </a:r>
            <a:r>
              <a:rPr lang="fr-FR" sz="2000" dirty="0" err="1" smtClean="0"/>
              <a:t>axle</a:t>
            </a:r>
            <a:r>
              <a:rPr lang="fr-FR" sz="2000" dirty="0" smtClean="0"/>
              <a:t> </a:t>
            </a:r>
            <a:r>
              <a:rPr lang="fr-FR" sz="2000" dirty="0" err="1" smtClean="0"/>
              <a:t>failures</a:t>
            </a:r>
            <a:r>
              <a:rPr lang="fr-FR" sz="2000" dirty="0" smtClean="0"/>
              <a:t>. The Versailles train crash </a:t>
            </a:r>
            <a:r>
              <a:rPr lang="fr-FR" sz="2000" dirty="0" err="1" smtClean="0"/>
              <a:t>is</a:t>
            </a:r>
            <a:r>
              <a:rPr lang="fr-FR" sz="2000" dirty="0" smtClean="0"/>
              <a:t> </a:t>
            </a:r>
            <a:r>
              <a:rPr lang="fr-FR" sz="2000" dirty="0" err="1" smtClean="0"/>
              <a:t>caused</a:t>
            </a:r>
            <a:r>
              <a:rPr lang="fr-FR" sz="2000" dirty="0" smtClean="0"/>
              <a:t> by </a:t>
            </a:r>
            <a:r>
              <a:rPr lang="fr-FR" sz="2000" dirty="0" err="1" smtClean="0"/>
              <a:t>axle</a:t>
            </a:r>
            <a:r>
              <a:rPr lang="fr-FR" sz="2000" dirty="0" smtClean="0"/>
              <a:t> fatigue.</a:t>
            </a:r>
          </a:p>
          <a:p>
            <a:r>
              <a:rPr lang="fr-FR" sz="2000" b="1" dirty="0" smtClean="0"/>
              <a:t>1854: </a:t>
            </a:r>
            <a:r>
              <a:rPr lang="fr-FR" sz="2000" dirty="0" err="1" smtClean="0"/>
              <a:t>Braithwaite</a:t>
            </a:r>
            <a:r>
              <a:rPr lang="fr-FR" sz="2000" dirty="0" smtClean="0"/>
              <a:t> reports on </a:t>
            </a:r>
            <a:r>
              <a:rPr lang="fr-FR" sz="2000" dirty="0" err="1" smtClean="0"/>
              <a:t>common</a:t>
            </a:r>
            <a:r>
              <a:rPr lang="fr-FR" sz="2000" dirty="0" smtClean="0"/>
              <a:t> service fatigue </a:t>
            </a:r>
            <a:r>
              <a:rPr lang="fr-FR" sz="2000" dirty="0" err="1" smtClean="0"/>
              <a:t>failure</a:t>
            </a:r>
            <a:r>
              <a:rPr lang="fr-FR" sz="2000" dirty="0" smtClean="0"/>
              <a:t> and coins the </a:t>
            </a:r>
            <a:r>
              <a:rPr lang="fr-FR" sz="2000" dirty="0" err="1" smtClean="0"/>
              <a:t>term</a:t>
            </a:r>
            <a:r>
              <a:rPr lang="fr-FR" sz="2000" dirty="0" smtClean="0"/>
              <a:t> </a:t>
            </a:r>
            <a:r>
              <a:rPr lang="fr-FR" sz="2000" i="1" dirty="0" smtClean="0"/>
              <a:t>fatigue</a:t>
            </a:r>
            <a:r>
              <a:rPr lang="fr-FR" sz="2000" dirty="0" smtClean="0"/>
              <a:t>.</a:t>
            </a:r>
          </a:p>
          <a:p>
            <a:r>
              <a:rPr lang="fr-FR" sz="2000" b="1" dirty="0" smtClean="0"/>
              <a:t>1870</a:t>
            </a:r>
            <a:r>
              <a:rPr lang="fr-FR" sz="2000" dirty="0" smtClean="0"/>
              <a:t>: August </a:t>
            </a:r>
            <a:r>
              <a:rPr lang="fr-FR" sz="2000" dirty="0" err="1" smtClean="0"/>
              <a:t>Wohler</a:t>
            </a:r>
            <a:r>
              <a:rPr lang="fr-FR" sz="2000" dirty="0" smtClean="0"/>
              <a:t> </a:t>
            </a:r>
            <a:r>
              <a:rPr lang="fr-FR" sz="2000" dirty="0" err="1" smtClean="0"/>
              <a:t>summarises</a:t>
            </a:r>
            <a:r>
              <a:rPr lang="fr-FR" sz="2000" dirty="0" smtClean="0"/>
              <a:t> </a:t>
            </a:r>
            <a:r>
              <a:rPr lang="fr-FR" sz="2000" dirty="0" err="1" smtClean="0"/>
              <a:t>his</a:t>
            </a:r>
            <a:r>
              <a:rPr lang="fr-FR" sz="2000" dirty="0" smtClean="0"/>
              <a:t> </a:t>
            </a:r>
            <a:r>
              <a:rPr lang="fr-FR" sz="2000" dirty="0" err="1" smtClean="0"/>
              <a:t>work</a:t>
            </a:r>
            <a:r>
              <a:rPr lang="fr-FR" sz="2000" dirty="0" smtClean="0"/>
              <a:t> on </a:t>
            </a:r>
            <a:r>
              <a:rPr lang="fr-FR" sz="2000" dirty="0" err="1" smtClean="0"/>
              <a:t>railroad</a:t>
            </a:r>
            <a:r>
              <a:rPr lang="fr-FR" sz="2000" dirty="0" smtClean="0"/>
              <a:t> </a:t>
            </a:r>
            <a:r>
              <a:rPr lang="fr-FR" sz="2000" dirty="0" err="1" smtClean="0"/>
              <a:t>axles</a:t>
            </a:r>
            <a:r>
              <a:rPr lang="fr-FR" sz="2000" dirty="0" smtClean="0"/>
              <a:t>. He </a:t>
            </a:r>
            <a:r>
              <a:rPr lang="fr-FR" sz="2000" dirty="0" err="1" smtClean="0"/>
              <a:t>concludes</a:t>
            </a:r>
            <a:r>
              <a:rPr lang="fr-FR" sz="2000" dirty="0" smtClean="0"/>
              <a:t> </a:t>
            </a:r>
            <a:r>
              <a:rPr lang="fr-FR" sz="2000" dirty="0" err="1" smtClean="0"/>
              <a:t>that</a:t>
            </a:r>
            <a:r>
              <a:rPr lang="fr-FR" sz="2000" dirty="0" smtClean="0"/>
              <a:t> </a:t>
            </a:r>
            <a:r>
              <a:rPr lang="fr-FR" sz="2000" dirty="0" err="1" smtClean="0"/>
              <a:t>cyclic</a:t>
            </a:r>
            <a:r>
              <a:rPr lang="fr-FR" sz="2000" dirty="0" smtClean="0"/>
              <a:t> stress range </a:t>
            </a:r>
            <a:r>
              <a:rPr lang="fr-FR" sz="2000" dirty="0" err="1" smtClean="0"/>
              <a:t>is</a:t>
            </a:r>
            <a:r>
              <a:rPr lang="fr-FR" sz="2000" dirty="0" smtClean="0"/>
              <a:t> more important </a:t>
            </a:r>
            <a:r>
              <a:rPr lang="fr-FR" sz="2000" dirty="0" err="1" smtClean="0"/>
              <a:t>than</a:t>
            </a:r>
            <a:r>
              <a:rPr lang="fr-FR" sz="2000" dirty="0" smtClean="0"/>
              <a:t> </a:t>
            </a:r>
            <a:r>
              <a:rPr lang="fr-FR" sz="2000" dirty="0" err="1" smtClean="0"/>
              <a:t>peak</a:t>
            </a:r>
            <a:r>
              <a:rPr lang="fr-FR" sz="2000" dirty="0" smtClean="0"/>
              <a:t> stress and </a:t>
            </a:r>
            <a:r>
              <a:rPr lang="fr-FR" sz="2000" dirty="0" err="1" smtClean="0"/>
              <a:t>introduces</a:t>
            </a:r>
            <a:r>
              <a:rPr lang="fr-FR" sz="2000" dirty="0" smtClean="0"/>
              <a:t> the concept of endurance </a:t>
            </a:r>
            <a:r>
              <a:rPr lang="fr-FR" sz="2000" dirty="0" err="1" smtClean="0"/>
              <a:t>limit</a:t>
            </a:r>
            <a:r>
              <a:rPr lang="fr-FR" sz="2000" dirty="0" smtClean="0"/>
              <a:t>.</a:t>
            </a:r>
          </a:p>
          <a:p>
            <a:r>
              <a:rPr lang="fr-FR" sz="2000" b="1" dirty="0" smtClean="0"/>
              <a:t>1903</a:t>
            </a:r>
            <a:r>
              <a:rPr lang="fr-FR" sz="2000" dirty="0" smtClean="0"/>
              <a:t>: Sir James Alfred Ewing </a:t>
            </a:r>
            <a:r>
              <a:rPr lang="fr-FR" sz="2000" dirty="0" err="1" smtClean="0"/>
              <a:t>demonstrates</a:t>
            </a:r>
            <a:r>
              <a:rPr lang="fr-FR" sz="2000" dirty="0" smtClean="0"/>
              <a:t> the </a:t>
            </a:r>
            <a:r>
              <a:rPr lang="fr-FR" sz="2000" dirty="0" err="1" smtClean="0"/>
              <a:t>origin</a:t>
            </a:r>
            <a:r>
              <a:rPr lang="fr-FR" sz="2000" dirty="0" smtClean="0"/>
              <a:t> of fatigue </a:t>
            </a:r>
            <a:r>
              <a:rPr lang="fr-FR" sz="2000" dirty="0" err="1" smtClean="0"/>
              <a:t>failure</a:t>
            </a:r>
            <a:r>
              <a:rPr lang="fr-FR" sz="2000" dirty="0" smtClean="0"/>
              <a:t> as </a:t>
            </a:r>
            <a:r>
              <a:rPr lang="fr-FR" sz="2000" dirty="0" err="1" smtClean="0"/>
              <a:t>microscopic</a:t>
            </a:r>
            <a:r>
              <a:rPr lang="fr-FR" sz="2000" dirty="0" smtClean="0"/>
              <a:t> cracks</a:t>
            </a:r>
          </a:p>
          <a:p>
            <a:endParaRPr lang="fr-FR" sz="2000" dirty="0"/>
          </a:p>
          <a:p>
            <a:endParaRPr lang="fr-FR" sz="2000" dirty="0"/>
          </a:p>
          <a:p>
            <a:endParaRPr lang="fr-FR" sz="2000" dirty="0"/>
          </a:p>
          <a:p>
            <a:endParaRPr lang="fr-FR" sz="2000" dirty="0"/>
          </a:p>
          <a:p>
            <a:endParaRPr lang="fr-FR" sz="2000"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7551" t="57039" r="1904" b="14584"/>
          <a:stretch/>
        </p:blipFill>
        <p:spPr bwMode="auto">
          <a:xfrm>
            <a:off x="6987654" y="3973726"/>
            <a:ext cx="2156346" cy="238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022815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Propagation stages</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4" descr="stade1mono"/>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581024" y="1774824"/>
            <a:ext cx="3457575" cy="352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seudostad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900" y="4164012"/>
            <a:ext cx="390048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57200" y="5672136"/>
            <a:ext cx="3581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ctr">
              <a:spcBef>
                <a:spcPct val="0"/>
              </a:spcBef>
              <a:spcAft>
                <a:spcPct val="0"/>
              </a:spcAft>
            </a:pPr>
            <a:r>
              <a:rPr lang="fr-FR" sz="1800" b="0" dirty="0" smtClean="0">
                <a:solidFill>
                  <a:schemeClr val="tx1"/>
                </a:solidFill>
                <a:latin typeface="+mn-lt"/>
              </a:rPr>
              <a:t>Stage I propagation in an Aluminium single </a:t>
            </a:r>
            <a:r>
              <a:rPr lang="fr-FR" sz="1800" b="0" dirty="0" err="1" smtClean="0">
                <a:solidFill>
                  <a:schemeClr val="tx1"/>
                </a:solidFill>
                <a:latin typeface="+mn-lt"/>
              </a:rPr>
              <a:t>crystal</a:t>
            </a:r>
            <a:endParaRPr lang="fr-FR" sz="1800" b="0" dirty="0">
              <a:solidFill>
                <a:schemeClr val="tx1"/>
              </a:solidFill>
              <a:latin typeface="+mn-lt"/>
            </a:endParaRPr>
          </a:p>
        </p:txBody>
      </p:sp>
      <p:grpSp>
        <p:nvGrpSpPr>
          <p:cNvPr id="8" name="Group 10"/>
          <p:cNvGrpSpPr>
            <a:grpSpLocks/>
          </p:cNvGrpSpPr>
          <p:nvPr/>
        </p:nvGrpSpPr>
        <p:grpSpPr bwMode="auto">
          <a:xfrm>
            <a:off x="4445000" y="1511300"/>
            <a:ext cx="3938588" cy="2665412"/>
            <a:chOff x="2800" y="759"/>
            <a:chExt cx="2481" cy="1679"/>
          </a:xfrm>
        </p:grpSpPr>
        <p:pic>
          <p:nvPicPr>
            <p:cNvPr id="9" name="Picture 5" descr="stad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 y="759"/>
              <a:ext cx="2481"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3731" y="1909"/>
              <a:ext cx="55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chemeClr val="tx1"/>
                  </a:solidFill>
                  <a:latin typeface="+mn-lt"/>
                </a:rPr>
                <a:t>Stage </a:t>
              </a:r>
              <a:r>
                <a:rPr lang="fr-FR" sz="1800" dirty="0">
                  <a:solidFill>
                    <a:schemeClr val="tx1"/>
                  </a:solidFill>
                  <a:latin typeface="+mn-lt"/>
                </a:rPr>
                <a:t>II</a:t>
              </a:r>
            </a:p>
          </p:txBody>
        </p:sp>
      </p:grpSp>
    </p:spTree>
    <p:extLst>
      <p:ext uri="{BB962C8B-B14F-4D97-AF65-F5344CB8AC3E}">
        <p14:creationId xmlns:p14="http://schemas.microsoft.com/office/powerpoint/2010/main" val="19143020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p:txBody>
          <a:bodyPr/>
          <a:lstStyle/>
          <a:p>
            <a:r>
              <a:rPr lang="fr-FR" dirty="0"/>
              <a:t>Design </a:t>
            </a:r>
            <a:r>
              <a:rPr lang="fr-FR" dirty="0" err="1"/>
              <a:t>Methodologies</a:t>
            </a:r>
            <a:endParaRPr lang="fr-FR" dirty="0"/>
          </a:p>
        </p:txBody>
      </p:sp>
      <p:sp>
        <p:nvSpPr>
          <p:cNvPr id="6" name="Sous-titre 5"/>
          <p:cNvSpPr>
            <a:spLocks noGrp="1"/>
          </p:cNvSpPr>
          <p:nvPr>
            <p:ph type="subTitle" idx="1"/>
          </p:nvPr>
        </p:nvSpPr>
        <p:spPr/>
        <p:txBody>
          <a:bodyPr/>
          <a:lstStyle/>
          <a:p>
            <a:endParaRPr lang="fr-FR"/>
          </a:p>
        </p:txBody>
      </p:sp>
      <p:sp>
        <p:nvSpPr>
          <p:cNvPr id="4" name="Espace réservé de la date 3"/>
          <p:cNvSpPr>
            <a:spLocks noGrp="1"/>
          </p:cNvSpPr>
          <p:nvPr>
            <p:ph type="dt" sz="half" idx="4294967295"/>
          </p:nvPr>
        </p:nvSpPr>
        <p:spPr>
          <a:xfrm>
            <a:off x="0" y="6356350"/>
            <a:ext cx="2133600" cy="365125"/>
          </a:xfrm>
        </p:spPr>
        <p:txBody>
          <a:bodyPr/>
          <a:lstStyle/>
          <a:p>
            <a:pPr>
              <a:defRPr/>
            </a:pPr>
            <a:r>
              <a:rPr lang="fr-FR" smtClean="0"/>
              <a:t>G. Hénaff – 2016</a:t>
            </a:r>
            <a:endParaRPr lang="en-GB" dirty="0"/>
          </a:p>
        </p:txBody>
      </p:sp>
    </p:spTree>
    <p:extLst>
      <p:ext uri="{BB962C8B-B14F-4D97-AF65-F5344CB8AC3E}">
        <p14:creationId xmlns:p14="http://schemas.microsoft.com/office/powerpoint/2010/main" val="10949020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Industrial</a:t>
            </a:r>
            <a:r>
              <a:rPr lang="fr-FR" dirty="0" smtClean="0"/>
              <a:t> </a:t>
            </a:r>
            <a:r>
              <a:rPr lang="fr-FR" dirty="0" err="1" smtClean="0"/>
              <a:t>approach</a:t>
            </a:r>
            <a:endParaRPr lang="fr-FR" dirty="0"/>
          </a:p>
        </p:txBody>
      </p:sp>
      <p:sp>
        <p:nvSpPr>
          <p:cNvPr id="3" name="Espace réservé du contenu 2"/>
          <p:cNvSpPr>
            <a:spLocks noGrp="1"/>
          </p:cNvSpPr>
          <p:nvPr>
            <p:ph idx="1"/>
          </p:nvPr>
        </p:nvSpPr>
        <p:spPr>
          <a:xfrm>
            <a:off x="457200" y="1417638"/>
            <a:ext cx="8229600" cy="4525963"/>
          </a:xfrm>
        </p:spPr>
        <p:txBody>
          <a:bodyPr>
            <a:normAutofit fontScale="92500"/>
          </a:bodyPr>
          <a:lstStyle/>
          <a:p>
            <a:r>
              <a:rPr lang="en-US" dirty="0"/>
              <a:t>N</a:t>
            </a:r>
            <a:r>
              <a:rPr lang="en-US" dirty="0" smtClean="0"/>
              <a:t>eed </a:t>
            </a:r>
            <a:r>
              <a:rPr lang="en-US" dirty="0"/>
              <a:t>to have both an experimental approach and a "</a:t>
            </a:r>
            <a:r>
              <a:rPr lang="en-US" dirty="0" smtClean="0"/>
              <a:t>calculation" </a:t>
            </a:r>
            <a:r>
              <a:rPr lang="en-US" dirty="0"/>
              <a:t>approach</a:t>
            </a:r>
          </a:p>
          <a:p>
            <a:r>
              <a:rPr lang="en-US" dirty="0"/>
              <a:t>The closer the calculation and the experimentation to the real </a:t>
            </a:r>
            <a:r>
              <a:rPr lang="en-US" dirty="0" smtClean="0"/>
              <a:t>service conditions, </a:t>
            </a:r>
            <a:r>
              <a:rPr lang="en-US" dirty="0"/>
              <a:t>the higher the level of confidence in the results</a:t>
            </a:r>
          </a:p>
          <a:p>
            <a:r>
              <a:rPr lang="en-US" dirty="0"/>
              <a:t>Different approaches exist, more or less costly and / or complex;</a:t>
            </a:r>
          </a:p>
          <a:p>
            <a:r>
              <a:rPr lang="en-US" dirty="0"/>
              <a:t>It is necessary to properly evaluate the cost over the operating life of the structure;</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Tree>
    <p:extLst>
      <p:ext uri="{BB962C8B-B14F-4D97-AF65-F5344CB8AC3E}">
        <p14:creationId xmlns:p14="http://schemas.microsoft.com/office/powerpoint/2010/main" val="15118660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Industrial</a:t>
            </a:r>
            <a:r>
              <a:rPr lang="fr-FR" dirty="0"/>
              <a:t> </a:t>
            </a:r>
            <a:r>
              <a:rPr lang="fr-FR" dirty="0" err="1"/>
              <a:t>approach</a:t>
            </a:r>
            <a:endParaRPr lang="fr-FR" dirty="0"/>
          </a:p>
        </p:txBody>
      </p:sp>
      <p:sp>
        <p:nvSpPr>
          <p:cNvPr id="3" name="Espace réservé du contenu 2"/>
          <p:cNvSpPr>
            <a:spLocks noGrp="1"/>
          </p:cNvSpPr>
          <p:nvPr>
            <p:ph idx="1"/>
          </p:nvPr>
        </p:nvSpPr>
        <p:spPr/>
        <p:txBody>
          <a:bodyPr/>
          <a:lstStyle/>
          <a:p>
            <a:r>
              <a:rPr lang="en-US" dirty="0"/>
              <a:t>Safety factors are commonly used. A too high value leads to an over conservatism, therefore to a non-competitive product; Too low a value may lead to failures before the end of the lifetime.</a:t>
            </a:r>
          </a:p>
          <a:p>
            <a:endParaRPr lang="en-US" dirty="0"/>
          </a:p>
          <a:p>
            <a:r>
              <a:rPr lang="en-US" dirty="0"/>
              <a:t>The use of safety factors does not exonerate from a suitable design approach.</a:t>
            </a:r>
            <a:endParaRPr lang="fr-FR" dirty="0"/>
          </a:p>
          <a:p>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Tree>
    <p:extLst>
      <p:ext uri="{BB962C8B-B14F-4D97-AF65-F5344CB8AC3E}">
        <p14:creationId xmlns:p14="http://schemas.microsoft.com/office/powerpoint/2010/main" val="29930905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Different</a:t>
            </a:r>
            <a:r>
              <a:rPr lang="fr-FR" dirty="0" smtClean="0"/>
              <a:t> </a:t>
            </a:r>
            <a:r>
              <a:rPr lang="fr-FR" dirty="0" err="1" smtClean="0"/>
              <a:t>approaches</a:t>
            </a:r>
            <a:r>
              <a:rPr lang="fr-FR" dirty="0" smtClean="0"/>
              <a:t> to </a:t>
            </a:r>
            <a:r>
              <a:rPr lang="fr-FR" dirty="0" err="1" smtClean="0"/>
              <a:t>predict</a:t>
            </a:r>
            <a:r>
              <a:rPr lang="fr-FR" dirty="0" smtClean="0"/>
              <a:t> fatigue life of a component</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grpSp>
        <p:nvGrpSpPr>
          <p:cNvPr id="5" name="Group 103"/>
          <p:cNvGrpSpPr>
            <a:grpSpLocks/>
          </p:cNvGrpSpPr>
          <p:nvPr/>
        </p:nvGrpSpPr>
        <p:grpSpPr bwMode="auto">
          <a:xfrm>
            <a:off x="865479" y="2012797"/>
            <a:ext cx="4189413" cy="3368675"/>
            <a:chOff x="1680" y="1209"/>
            <a:chExt cx="2639" cy="2122"/>
          </a:xfrm>
        </p:grpSpPr>
        <p:sp>
          <p:nvSpPr>
            <p:cNvPr id="6" name="Freeform 59"/>
            <p:cNvSpPr>
              <a:spLocks/>
            </p:cNvSpPr>
            <p:nvPr/>
          </p:nvSpPr>
          <p:spPr bwMode="auto">
            <a:xfrm>
              <a:off x="1680" y="1209"/>
              <a:ext cx="2639" cy="2122"/>
            </a:xfrm>
            <a:custGeom>
              <a:avLst/>
              <a:gdLst>
                <a:gd name="T0" fmla="*/ 89 w 2639"/>
                <a:gd name="T1" fmla="*/ 1019 h 2122"/>
                <a:gd name="T2" fmla="*/ 128 w 2639"/>
                <a:gd name="T3" fmla="*/ 1019 h 2122"/>
                <a:gd name="T4" fmla="*/ 528 w 2639"/>
                <a:gd name="T5" fmla="*/ 989 h 2122"/>
                <a:gd name="T6" fmla="*/ 588 w 2639"/>
                <a:gd name="T7" fmla="*/ 909 h 2122"/>
                <a:gd name="T8" fmla="*/ 618 w 2639"/>
                <a:gd name="T9" fmla="*/ 824 h 2122"/>
                <a:gd name="T10" fmla="*/ 614 w 2639"/>
                <a:gd name="T11" fmla="*/ 589 h 2122"/>
                <a:gd name="T12" fmla="*/ 609 w 2639"/>
                <a:gd name="T13" fmla="*/ 290 h 2122"/>
                <a:gd name="T14" fmla="*/ 657 w 2639"/>
                <a:gd name="T15" fmla="*/ 290 h 2122"/>
                <a:gd name="T16" fmla="*/ 738 w 2639"/>
                <a:gd name="T17" fmla="*/ 210 h 2122"/>
                <a:gd name="T18" fmla="*/ 889 w 2639"/>
                <a:gd name="T19" fmla="*/ 240 h 2122"/>
                <a:gd name="T20" fmla="*/ 983 w 2639"/>
                <a:gd name="T21" fmla="*/ 195 h 2122"/>
                <a:gd name="T22" fmla="*/ 1112 w 2639"/>
                <a:gd name="T23" fmla="*/ 205 h 2122"/>
                <a:gd name="T24" fmla="*/ 1228 w 2639"/>
                <a:gd name="T25" fmla="*/ 290 h 2122"/>
                <a:gd name="T26" fmla="*/ 1336 w 2639"/>
                <a:gd name="T27" fmla="*/ 235 h 2122"/>
                <a:gd name="T28" fmla="*/ 1508 w 2639"/>
                <a:gd name="T29" fmla="*/ 260 h 2122"/>
                <a:gd name="T30" fmla="*/ 1624 w 2639"/>
                <a:gd name="T31" fmla="*/ 145 h 2122"/>
                <a:gd name="T32" fmla="*/ 1822 w 2639"/>
                <a:gd name="T33" fmla="*/ 0 h 2122"/>
                <a:gd name="T34" fmla="*/ 2046 w 2639"/>
                <a:gd name="T35" fmla="*/ 25 h 2122"/>
                <a:gd name="T36" fmla="*/ 2218 w 2639"/>
                <a:gd name="T37" fmla="*/ 105 h 2122"/>
                <a:gd name="T38" fmla="*/ 2351 w 2639"/>
                <a:gd name="T39" fmla="*/ 295 h 2122"/>
                <a:gd name="T40" fmla="*/ 2329 w 2639"/>
                <a:gd name="T41" fmla="*/ 514 h 2122"/>
                <a:gd name="T42" fmla="*/ 2381 w 2639"/>
                <a:gd name="T43" fmla="*/ 754 h 2122"/>
                <a:gd name="T44" fmla="*/ 2544 w 2639"/>
                <a:gd name="T45" fmla="*/ 954 h 2122"/>
                <a:gd name="T46" fmla="*/ 2639 w 2639"/>
                <a:gd name="T47" fmla="*/ 1218 h 2122"/>
                <a:gd name="T48" fmla="*/ 2596 w 2639"/>
                <a:gd name="T49" fmla="*/ 1418 h 2122"/>
                <a:gd name="T50" fmla="*/ 2484 w 2639"/>
                <a:gd name="T51" fmla="*/ 1677 h 2122"/>
                <a:gd name="T52" fmla="*/ 2475 w 2639"/>
                <a:gd name="T53" fmla="*/ 1875 h 2122"/>
                <a:gd name="T54" fmla="*/ 2385 w 2639"/>
                <a:gd name="T55" fmla="*/ 2052 h 2122"/>
                <a:gd name="T56" fmla="*/ 2226 w 2639"/>
                <a:gd name="T57" fmla="*/ 2076 h 2122"/>
                <a:gd name="T58" fmla="*/ 2130 w 2639"/>
                <a:gd name="T59" fmla="*/ 2067 h 2122"/>
                <a:gd name="T60" fmla="*/ 2001 w 2639"/>
                <a:gd name="T61" fmla="*/ 2016 h 2122"/>
                <a:gd name="T62" fmla="*/ 1796 w 2639"/>
                <a:gd name="T63" fmla="*/ 1942 h 2122"/>
                <a:gd name="T64" fmla="*/ 1422 w 2639"/>
                <a:gd name="T65" fmla="*/ 1997 h 2122"/>
                <a:gd name="T66" fmla="*/ 1151 w 2639"/>
                <a:gd name="T67" fmla="*/ 2122 h 2122"/>
                <a:gd name="T68" fmla="*/ 962 w 2639"/>
                <a:gd name="T69" fmla="*/ 2077 h 2122"/>
                <a:gd name="T70" fmla="*/ 953 w 2639"/>
                <a:gd name="T71" fmla="*/ 2057 h 2122"/>
                <a:gd name="T72" fmla="*/ 915 w 2639"/>
                <a:gd name="T73" fmla="*/ 2027 h 2122"/>
                <a:gd name="T74" fmla="*/ 872 w 2639"/>
                <a:gd name="T75" fmla="*/ 1997 h 2122"/>
                <a:gd name="T76" fmla="*/ 601 w 2639"/>
                <a:gd name="T77" fmla="*/ 1912 h 2122"/>
                <a:gd name="T78" fmla="*/ 377 w 2639"/>
                <a:gd name="T79" fmla="*/ 2017 h 2122"/>
                <a:gd name="T80" fmla="*/ 33 w 2639"/>
                <a:gd name="T81" fmla="*/ 1867 h 2122"/>
                <a:gd name="T82" fmla="*/ 80 w 2639"/>
                <a:gd name="T83" fmla="*/ 1648 h 2122"/>
                <a:gd name="T84" fmla="*/ 153 w 2639"/>
                <a:gd name="T85" fmla="*/ 1453 h 2122"/>
                <a:gd name="T86" fmla="*/ 59 w 2639"/>
                <a:gd name="T87" fmla="*/ 1373 h 2122"/>
                <a:gd name="T88" fmla="*/ 42 w 2639"/>
                <a:gd name="T89" fmla="*/ 1178 h 2122"/>
                <a:gd name="T90" fmla="*/ 67 w 2639"/>
                <a:gd name="T91" fmla="*/ 1073 h 2122"/>
                <a:gd name="T92" fmla="*/ 89 w 2639"/>
                <a:gd name="T93" fmla="*/ 1019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39" h="2122">
                  <a:moveTo>
                    <a:pt x="89" y="1019"/>
                  </a:moveTo>
                  <a:cubicBezTo>
                    <a:pt x="94" y="1006"/>
                    <a:pt x="115" y="1019"/>
                    <a:pt x="128" y="1019"/>
                  </a:cubicBezTo>
                  <a:lnTo>
                    <a:pt x="528" y="989"/>
                  </a:lnTo>
                  <a:lnTo>
                    <a:pt x="588" y="909"/>
                  </a:lnTo>
                  <a:lnTo>
                    <a:pt x="618" y="824"/>
                  </a:lnTo>
                  <a:lnTo>
                    <a:pt x="614" y="589"/>
                  </a:lnTo>
                  <a:lnTo>
                    <a:pt x="609" y="290"/>
                  </a:lnTo>
                  <a:lnTo>
                    <a:pt x="657" y="290"/>
                  </a:lnTo>
                  <a:lnTo>
                    <a:pt x="738" y="210"/>
                  </a:lnTo>
                  <a:lnTo>
                    <a:pt x="889" y="240"/>
                  </a:lnTo>
                  <a:lnTo>
                    <a:pt x="983" y="195"/>
                  </a:lnTo>
                  <a:lnTo>
                    <a:pt x="1112" y="205"/>
                  </a:lnTo>
                  <a:lnTo>
                    <a:pt x="1228" y="290"/>
                  </a:lnTo>
                  <a:lnTo>
                    <a:pt x="1336" y="235"/>
                  </a:lnTo>
                  <a:lnTo>
                    <a:pt x="1508" y="260"/>
                  </a:lnTo>
                  <a:lnTo>
                    <a:pt x="1624" y="145"/>
                  </a:lnTo>
                  <a:lnTo>
                    <a:pt x="1822" y="0"/>
                  </a:lnTo>
                  <a:lnTo>
                    <a:pt x="2046" y="25"/>
                  </a:lnTo>
                  <a:lnTo>
                    <a:pt x="2218" y="105"/>
                  </a:lnTo>
                  <a:lnTo>
                    <a:pt x="2351" y="295"/>
                  </a:lnTo>
                  <a:lnTo>
                    <a:pt x="2329" y="514"/>
                  </a:lnTo>
                  <a:lnTo>
                    <a:pt x="2381" y="754"/>
                  </a:lnTo>
                  <a:lnTo>
                    <a:pt x="2544" y="954"/>
                  </a:lnTo>
                  <a:lnTo>
                    <a:pt x="2639" y="1218"/>
                  </a:lnTo>
                  <a:lnTo>
                    <a:pt x="2596" y="1418"/>
                  </a:lnTo>
                  <a:cubicBezTo>
                    <a:pt x="2570" y="1495"/>
                    <a:pt x="2487" y="1617"/>
                    <a:pt x="2484" y="1677"/>
                  </a:cubicBezTo>
                  <a:cubicBezTo>
                    <a:pt x="2481" y="1737"/>
                    <a:pt x="2491" y="1813"/>
                    <a:pt x="2475" y="1875"/>
                  </a:cubicBezTo>
                  <a:cubicBezTo>
                    <a:pt x="2475" y="1974"/>
                    <a:pt x="2436" y="2013"/>
                    <a:pt x="2385" y="2052"/>
                  </a:cubicBezTo>
                  <a:cubicBezTo>
                    <a:pt x="2347" y="2074"/>
                    <a:pt x="2267" y="2083"/>
                    <a:pt x="2226" y="2076"/>
                  </a:cubicBezTo>
                  <a:cubicBezTo>
                    <a:pt x="2207" y="2073"/>
                    <a:pt x="2147" y="2074"/>
                    <a:pt x="2130" y="2067"/>
                  </a:cubicBezTo>
                  <a:cubicBezTo>
                    <a:pt x="2123" y="2064"/>
                    <a:pt x="2056" y="2034"/>
                    <a:pt x="2001" y="2016"/>
                  </a:cubicBezTo>
                  <a:lnTo>
                    <a:pt x="1796" y="1942"/>
                  </a:lnTo>
                  <a:lnTo>
                    <a:pt x="1422" y="1997"/>
                  </a:lnTo>
                  <a:lnTo>
                    <a:pt x="1151" y="2122"/>
                  </a:lnTo>
                  <a:cubicBezTo>
                    <a:pt x="1088" y="2107"/>
                    <a:pt x="968" y="2079"/>
                    <a:pt x="962" y="2077"/>
                  </a:cubicBezTo>
                  <a:cubicBezTo>
                    <a:pt x="956" y="2075"/>
                    <a:pt x="968" y="2077"/>
                    <a:pt x="953" y="2057"/>
                  </a:cubicBezTo>
                  <a:cubicBezTo>
                    <a:pt x="938" y="2037"/>
                    <a:pt x="930" y="2037"/>
                    <a:pt x="915" y="2027"/>
                  </a:cubicBezTo>
                  <a:cubicBezTo>
                    <a:pt x="900" y="2017"/>
                    <a:pt x="872" y="1997"/>
                    <a:pt x="872" y="1997"/>
                  </a:cubicBezTo>
                  <a:cubicBezTo>
                    <a:pt x="820" y="1978"/>
                    <a:pt x="653" y="1904"/>
                    <a:pt x="601" y="1912"/>
                  </a:cubicBezTo>
                  <a:cubicBezTo>
                    <a:pt x="549" y="1920"/>
                    <a:pt x="472" y="2025"/>
                    <a:pt x="377" y="2017"/>
                  </a:cubicBezTo>
                  <a:cubicBezTo>
                    <a:pt x="282" y="2009"/>
                    <a:pt x="66" y="1911"/>
                    <a:pt x="33" y="1867"/>
                  </a:cubicBezTo>
                  <a:cubicBezTo>
                    <a:pt x="0" y="1823"/>
                    <a:pt x="60" y="1717"/>
                    <a:pt x="80" y="1648"/>
                  </a:cubicBezTo>
                  <a:lnTo>
                    <a:pt x="153" y="1453"/>
                  </a:lnTo>
                  <a:cubicBezTo>
                    <a:pt x="149" y="1407"/>
                    <a:pt x="77" y="1419"/>
                    <a:pt x="59" y="1373"/>
                  </a:cubicBezTo>
                  <a:cubicBezTo>
                    <a:pt x="41" y="1327"/>
                    <a:pt x="41" y="1228"/>
                    <a:pt x="42" y="1178"/>
                  </a:cubicBezTo>
                  <a:cubicBezTo>
                    <a:pt x="43" y="1128"/>
                    <a:pt x="59" y="1099"/>
                    <a:pt x="67" y="1073"/>
                  </a:cubicBezTo>
                  <a:cubicBezTo>
                    <a:pt x="67" y="1073"/>
                    <a:pt x="84" y="1032"/>
                    <a:pt x="89" y="1019"/>
                  </a:cubicBezTo>
                  <a:close/>
                </a:path>
              </a:pathLst>
            </a:custGeom>
            <a:gradFill rotWithShape="0">
              <a:gsLst>
                <a:gs pos="0">
                  <a:srgbClr val="A2A2A2"/>
                </a:gs>
                <a:gs pos="50000">
                  <a:schemeClr val="bg1"/>
                </a:gs>
                <a:gs pos="100000">
                  <a:srgbClr val="A2A2A2"/>
                </a:gs>
              </a:gsLst>
              <a:lin ang="2700000" scaled="1"/>
            </a:gradFill>
            <a:ln>
              <a:noFill/>
            </a:ln>
            <a:effectLst/>
            <a:scene3d>
              <a:camera prst="legacyObliqueBottomLeft"/>
              <a:lightRig rig="legacyFlat3" dir="t"/>
            </a:scene3d>
            <a:sp3d extrusionH="887400" prstMaterial="legacyMetal">
              <a:bevelT w="13500" h="13500" prst="angle"/>
              <a:bevelB w="13500" h="13500" prst="angle"/>
              <a:extrusionClr>
                <a:srgbClr val="A2A2A2"/>
              </a:extrusionClr>
            </a:sp3d>
            <a:extLst>
              <a:ext uri="{91240B29-F687-4F45-9708-019B960494DF}">
                <a14:hiddenLine xmlns:a14="http://schemas.microsoft.com/office/drawing/2010/main" w="12700" cap="flat" cmpd="sng">
                  <a:no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fr-FR"/>
            </a:p>
          </p:txBody>
        </p:sp>
        <p:sp>
          <p:nvSpPr>
            <p:cNvPr id="7" name="Freeform 67"/>
            <p:cNvSpPr>
              <a:spLocks/>
            </p:cNvSpPr>
            <p:nvPr/>
          </p:nvSpPr>
          <p:spPr bwMode="auto">
            <a:xfrm>
              <a:off x="1761" y="1503"/>
              <a:ext cx="534" cy="747"/>
            </a:xfrm>
            <a:custGeom>
              <a:avLst/>
              <a:gdLst>
                <a:gd name="T0" fmla="*/ 12 w 534"/>
                <a:gd name="T1" fmla="*/ 747 h 747"/>
                <a:gd name="T2" fmla="*/ 69 w 534"/>
                <a:gd name="T3" fmla="*/ 732 h 747"/>
                <a:gd name="T4" fmla="*/ 378 w 534"/>
                <a:gd name="T5" fmla="*/ 705 h 747"/>
                <a:gd name="T6" fmla="*/ 477 w 534"/>
                <a:gd name="T7" fmla="*/ 642 h 747"/>
                <a:gd name="T8" fmla="*/ 513 w 534"/>
                <a:gd name="T9" fmla="*/ 609 h 747"/>
                <a:gd name="T10" fmla="*/ 534 w 534"/>
                <a:gd name="T11" fmla="*/ 537 h 747"/>
                <a:gd name="T12" fmla="*/ 531 w 534"/>
                <a:gd name="T13" fmla="*/ 429 h 747"/>
                <a:gd name="T14" fmla="*/ 534 w 534"/>
                <a:gd name="T15" fmla="*/ 0 h 7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4" h="747">
                  <a:moveTo>
                    <a:pt x="12" y="747"/>
                  </a:moveTo>
                  <a:cubicBezTo>
                    <a:pt x="27" y="747"/>
                    <a:pt x="0" y="733"/>
                    <a:pt x="69" y="732"/>
                  </a:cubicBezTo>
                  <a:lnTo>
                    <a:pt x="378" y="705"/>
                  </a:lnTo>
                  <a:lnTo>
                    <a:pt x="477" y="642"/>
                  </a:lnTo>
                  <a:lnTo>
                    <a:pt x="513" y="609"/>
                  </a:lnTo>
                  <a:lnTo>
                    <a:pt x="534" y="537"/>
                  </a:lnTo>
                  <a:lnTo>
                    <a:pt x="531" y="429"/>
                  </a:lnTo>
                  <a:lnTo>
                    <a:pt x="534" y="0"/>
                  </a:lnTo>
                </a:path>
              </a:pathLst>
            </a:custGeom>
            <a:noFill/>
            <a:ln w="38100" cap="flat" cmpd="sng">
              <a:solidFill>
                <a:schemeClr val="bg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9" name="Group 100"/>
          <p:cNvGrpSpPr>
            <a:grpSpLocks/>
          </p:cNvGrpSpPr>
          <p:nvPr/>
        </p:nvGrpSpPr>
        <p:grpSpPr bwMode="auto">
          <a:xfrm>
            <a:off x="247942" y="3128809"/>
            <a:ext cx="1441450" cy="393700"/>
            <a:chOff x="1291" y="1912"/>
            <a:chExt cx="908" cy="248"/>
          </a:xfrm>
        </p:grpSpPr>
        <p:sp>
          <p:nvSpPr>
            <p:cNvPr id="10" name="Rectangle 30"/>
            <p:cNvSpPr>
              <a:spLocks noChangeArrowheads="1"/>
            </p:cNvSpPr>
            <p:nvPr/>
          </p:nvSpPr>
          <p:spPr bwMode="auto">
            <a:xfrm>
              <a:off x="1291" y="1912"/>
              <a:ext cx="8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rgbClr val="0000AA"/>
                  </a:solidFill>
                  <a:latin typeface="+mn-lt"/>
                  <a:cs typeface="Times New Roman" panose="02020603050405020304" pitchFamily="18" charset="0"/>
                </a:rPr>
                <a:t>Initiation site </a:t>
              </a:r>
              <a:endParaRPr lang="fr-FR" sz="1800" dirty="0">
                <a:latin typeface="+mn-lt"/>
                <a:cs typeface="Times New Roman" panose="02020603050405020304" pitchFamily="18" charset="0"/>
              </a:endParaRPr>
            </a:p>
          </p:txBody>
        </p:sp>
        <p:sp>
          <p:nvSpPr>
            <p:cNvPr id="11" name="Line 68"/>
            <p:cNvSpPr>
              <a:spLocks noChangeShapeType="1"/>
            </p:cNvSpPr>
            <p:nvPr/>
          </p:nvSpPr>
          <p:spPr bwMode="auto">
            <a:xfrm>
              <a:off x="1872" y="2062"/>
              <a:ext cx="327" cy="98"/>
            </a:xfrm>
            <a:prstGeom prst="line">
              <a:avLst/>
            </a:prstGeom>
            <a:noFill/>
            <a:ln w="381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12" name="Group 102"/>
          <p:cNvGrpSpPr>
            <a:grpSpLocks/>
          </p:cNvGrpSpPr>
          <p:nvPr/>
        </p:nvGrpSpPr>
        <p:grpSpPr bwMode="auto">
          <a:xfrm>
            <a:off x="2865730" y="3930497"/>
            <a:ext cx="4019549" cy="1054100"/>
            <a:chOff x="2940" y="2417"/>
            <a:chExt cx="2099" cy="664"/>
          </a:xfrm>
        </p:grpSpPr>
        <p:sp>
          <p:nvSpPr>
            <p:cNvPr id="13" name="Freeform 55"/>
            <p:cNvSpPr>
              <a:spLocks/>
            </p:cNvSpPr>
            <p:nvPr/>
          </p:nvSpPr>
          <p:spPr bwMode="auto">
            <a:xfrm rot="1271503">
              <a:off x="2940" y="2473"/>
              <a:ext cx="348" cy="338"/>
            </a:xfrm>
            <a:custGeom>
              <a:avLst/>
              <a:gdLst>
                <a:gd name="T0" fmla="*/ 0 w 205"/>
                <a:gd name="T1" fmla="*/ 61 h 160"/>
                <a:gd name="T2" fmla="*/ 0 w 205"/>
                <a:gd name="T3" fmla="*/ 0 h 160"/>
                <a:gd name="T4" fmla="*/ 204 w 205"/>
                <a:gd name="T5" fmla="*/ 0 h 160"/>
                <a:gd name="T6" fmla="*/ 205 w 205"/>
                <a:gd name="T7" fmla="*/ 160 h 160"/>
                <a:gd name="T8" fmla="*/ 7 w 205"/>
                <a:gd name="T9" fmla="*/ 159 h 160"/>
                <a:gd name="T10" fmla="*/ 7 w 205"/>
                <a:gd name="T11" fmla="*/ 102 h 160"/>
                <a:gd name="T12" fmla="*/ 66 w 205"/>
                <a:gd name="T13" fmla="*/ 105 h 160"/>
                <a:gd name="T14" fmla="*/ 88 w 205"/>
                <a:gd name="T15" fmla="*/ 85 h 160"/>
                <a:gd name="T16" fmla="*/ 64 w 205"/>
                <a:gd name="T17" fmla="*/ 63 h 160"/>
                <a:gd name="T18" fmla="*/ 0 w 205"/>
                <a:gd name="T19" fmla="*/ 6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160">
                  <a:moveTo>
                    <a:pt x="0" y="61"/>
                  </a:moveTo>
                  <a:lnTo>
                    <a:pt x="0" y="0"/>
                  </a:lnTo>
                  <a:lnTo>
                    <a:pt x="204" y="0"/>
                  </a:lnTo>
                  <a:lnTo>
                    <a:pt x="205" y="160"/>
                  </a:lnTo>
                  <a:lnTo>
                    <a:pt x="7" y="159"/>
                  </a:lnTo>
                  <a:lnTo>
                    <a:pt x="7" y="102"/>
                  </a:lnTo>
                  <a:lnTo>
                    <a:pt x="66" y="105"/>
                  </a:lnTo>
                  <a:lnTo>
                    <a:pt x="88" y="85"/>
                  </a:lnTo>
                  <a:lnTo>
                    <a:pt x="64" y="63"/>
                  </a:lnTo>
                  <a:lnTo>
                    <a:pt x="0" y="61"/>
                  </a:lnTo>
                  <a:close/>
                </a:path>
              </a:pathLst>
            </a:custGeom>
            <a:gradFill rotWithShape="0">
              <a:gsLst>
                <a:gs pos="0">
                  <a:schemeClr val="tx2"/>
                </a:gs>
                <a:gs pos="50000">
                  <a:schemeClr val="bg2"/>
                </a:gs>
                <a:gs pos="100000">
                  <a:schemeClr val="tx2"/>
                </a:gs>
              </a:gsLst>
              <a:lin ang="2700000" scaled="1"/>
            </a:gradFill>
            <a:ln w="12700" cap="flat" cmpd="sng">
              <a:prstDash val="solid"/>
              <a:round/>
              <a:headEnd/>
              <a:tailEnd/>
            </a:ln>
            <a:effectLst/>
            <a:scene3d>
              <a:camera prst="legacyPerspectiveFront">
                <a:rot lat="20099999" lon="1500000" rev="0"/>
              </a:camera>
              <a:lightRig rig="legacyFlat4" dir="b"/>
            </a:scene3d>
            <a:sp3d extrusionH="201600" prstMaterial="legacyPlastic">
              <a:bevelT w="13500" h="13500" prst="angle"/>
              <a:bevelB w="13500" h="13500" prst="angle"/>
              <a:extrusionClr>
                <a:schemeClr val="bg2"/>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defRPr/>
              </a:pPr>
              <a:endParaRPr lang="fr-FR"/>
            </a:p>
          </p:txBody>
        </p:sp>
        <p:sp>
          <p:nvSpPr>
            <p:cNvPr id="14" name="Oval 3"/>
            <p:cNvSpPr>
              <a:spLocks noChangeArrowheads="1"/>
            </p:cNvSpPr>
            <p:nvPr/>
          </p:nvSpPr>
          <p:spPr bwMode="auto">
            <a:xfrm rot="1114460">
              <a:off x="3118" y="2582"/>
              <a:ext cx="70" cy="151"/>
            </a:xfrm>
            <a:prstGeom prst="ellipse">
              <a:avLst/>
            </a:prstGeom>
            <a:solidFill>
              <a:srgbClr val="FF6633"/>
            </a:solidFill>
            <a:ln w="9525">
              <a:round/>
              <a:headEnd/>
              <a:tailEnd/>
            </a:ln>
            <a:effectLst/>
            <a:scene3d>
              <a:camera prst="legacyObliqueFront">
                <a:rot lat="20099983" lon="1500000" rev="0"/>
              </a:camera>
              <a:lightRig rig="legacyFlat4" dir="b"/>
            </a:scene3d>
            <a:sp3d extrusionH="201600" prstMaterial="legacyPlastic">
              <a:bevelT w="13500" h="13500" prst="angle"/>
              <a:bevelB w="13500" h="13500" prst="angle"/>
              <a:extrusionClr>
                <a:srgbClr val="FF6633"/>
              </a:extrusionClr>
              <a:contourClr>
                <a:srgbClr val="FF6633"/>
              </a:contour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15" name="AutoShape 73"/>
            <p:cNvSpPr>
              <a:spLocks noChangeArrowheads="1"/>
            </p:cNvSpPr>
            <p:nvPr/>
          </p:nvSpPr>
          <p:spPr bwMode="auto">
            <a:xfrm>
              <a:off x="3170" y="2892"/>
              <a:ext cx="454" cy="189"/>
            </a:xfrm>
            <a:prstGeom prst="curvedUpArrow">
              <a:avLst>
                <a:gd name="adj1" fmla="val 48042"/>
                <a:gd name="adj2" fmla="val 96085"/>
                <a:gd name="adj3" fmla="val 33333"/>
              </a:avLst>
            </a:prstGeom>
            <a:solidFill>
              <a:srgbClr val="FF9933"/>
            </a:solidFill>
            <a:ln w="9525">
              <a:solidFill>
                <a:srgbClr val="B26D3A"/>
              </a:solidFill>
              <a:miter lim="800000"/>
              <a:headEnd/>
              <a:tailEnd/>
            </a:ln>
            <a:effectLst>
              <a:outerShdw dist="107763" dir="2700000" algn="ctr" rotWithShape="0">
                <a:schemeClr val="bg2"/>
              </a:outerShdw>
            </a:effectLst>
          </p:spPr>
          <p:txBody>
            <a:bodyPr wrap="none" anchor="ct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16" name="Text Box 74"/>
            <p:cNvSpPr txBox="1">
              <a:spLocks noChangeArrowheads="1"/>
            </p:cNvSpPr>
            <p:nvPr/>
          </p:nvSpPr>
          <p:spPr bwMode="auto">
            <a:xfrm>
              <a:off x="3396" y="2417"/>
              <a:ext cx="1643" cy="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chemeClr val="hlink"/>
                  </a:solidFill>
                  <a:latin typeface="+mn-lt"/>
                  <a:cs typeface="Times New Roman" panose="02020603050405020304" pitchFamily="18" charset="0"/>
                </a:rPr>
                <a:t>Fatigue crack </a:t>
              </a:r>
              <a:r>
                <a:rPr lang="fr-FR" sz="1800" dirty="0" err="1" smtClean="0">
                  <a:solidFill>
                    <a:schemeClr val="hlink"/>
                  </a:solidFill>
                  <a:latin typeface="+mn-lt"/>
                  <a:cs typeface="Times New Roman" panose="02020603050405020304" pitchFamily="18" charset="0"/>
                </a:rPr>
                <a:t>growth</a:t>
              </a:r>
              <a:r>
                <a:rPr lang="fr-FR" sz="1800" dirty="0" smtClean="0">
                  <a:solidFill>
                    <a:schemeClr val="hlink"/>
                  </a:solidFill>
                  <a:latin typeface="+mn-lt"/>
                  <a:cs typeface="Times New Roman" panose="02020603050405020304" pitchFamily="18" charset="0"/>
                </a:rPr>
                <a:t> data (LEFM) </a:t>
              </a:r>
              <a:r>
                <a:rPr lang="fr-FR" sz="1800" dirty="0" smtClean="0">
                  <a:solidFill>
                    <a:schemeClr val="hlink"/>
                  </a:solidFill>
                  <a:latin typeface="+mn-lt"/>
                  <a:ea typeface="ＭＳ Ｐゴシック" panose="020B0600070205080204" pitchFamily="34" charset="-128"/>
                  <a:cs typeface="Times New Roman" panose="02020603050405020304" pitchFamily="18" charset="0"/>
                </a:rPr>
                <a:t>⇒ </a:t>
              </a:r>
              <a:r>
                <a:rPr lang="fr-FR" sz="1800" dirty="0" err="1" smtClean="0">
                  <a:solidFill>
                    <a:schemeClr val="hlink"/>
                  </a:solidFill>
                  <a:latin typeface="+mn-lt"/>
                  <a:ea typeface="ＭＳ Ｐゴシック" panose="020B0600070205080204" pitchFamily="34" charset="-128"/>
                  <a:cs typeface="Times New Roman" panose="02020603050405020304" pitchFamily="18" charset="0"/>
                </a:rPr>
                <a:t>number</a:t>
              </a:r>
              <a:r>
                <a:rPr lang="fr-FR" sz="1800" dirty="0" smtClean="0">
                  <a:solidFill>
                    <a:schemeClr val="hlink"/>
                  </a:solidFill>
                  <a:latin typeface="+mn-lt"/>
                  <a:ea typeface="ＭＳ Ｐゴシック" panose="020B0600070205080204" pitchFamily="34" charset="-128"/>
                  <a:cs typeface="Times New Roman" panose="02020603050405020304" pitchFamily="18" charset="0"/>
                </a:rPr>
                <a:t> of propagation cycles </a:t>
              </a:r>
              <a:r>
                <a:rPr lang="fr-FR" sz="1800" dirty="0" err="1" smtClean="0">
                  <a:solidFill>
                    <a:schemeClr val="hlink"/>
                  </a:solidFill>
                  <a:latin typeface="+mn-lt"/>
                  <a:ea typeface="ＭＳ Ｐゴシック" panose="020B0600070205080204" pitchFamily="34" charset="-128"/>
                  <a:cs typeface="Times New Roman" panose="02020603050405020304" pitchFamily="18" charset="0"/>
                </a:rPr>
                <a:t>N</a:t>
              </a:r>
              <a:r>
                <a:rPr lang="fr-FR" sz="1800" baseline="-25000" dirty="0" err="1" smtClean="0">
                  <a:solidFill>
                    <a:schemeClr val="hlink"/>
                  </a:solidFill>
                  <a:latin typeface="+mn-lt"/>
                  <a:ea typeface="ＭＳ Ｐゴシック" panose="020B0600070205080204" pitchFamily="34" charset="-128"/>
                  <a:cs typeface="Times New Roman" panose="02020603050405020304" pitchFamily="18" charset="0"/>
                </a:rPr>
                <a:t>p</a:t>
              </a:r>
              <a:endParaRPr lang="fr-FR" sz="1800" baseline="-25000" dirty="0">
                <a:solidFill>
                  <a:srgbClr val="DD0000"/>
                </a:solidFill>
                <a:latin typeface="+mn-lt"/>
                <a:cs typeface="Times New Roman" panose="02020603050405020304" pitchFamily="18" charset="0"/>
                <a:sym typeface="Monotype Sorts" pitchFamily="2" charset="2"/>
              </a:endParaRPr>
            </a:p>
          </p:txBody>
        </p:sp>
      </p:grpSp>
      <p:grpSp>
        <p:nvGrpSpPr>
          <p:cNvPr id="17" name="Group 105"/>
          <p:cNvGrpSpPr>
            <a:grpSpLocks/>
          </p:cNvGrpSpPr>
          <p:nvPr/>
        </p:nvGrpSpPr>
        <p:grpSpPr bwMode="auto">
          <a:xfrm>
            <a:off x="2681581" y="1538134"/>
            <a:ext cx="1417638" cy="4708526"/>
            <a:chOff x="2824" y="910"/>
            <a:chExt cx="893" cy="2966"/>
          </a:xfrm>
        </p:grpSpPr>
        <p:grpSp>
          <p:nvGrpSpPr>
            <p:cNvPr id="18" name="Group 104"/>
            <p:cNvGrpSpPr>
              <a:grpSpLocks/>
            </p:cNvGrpSpPr>
            <p:nvPr/>
          </p:nvGrpSpPr>
          <p:grpSpPr bwMode="auto">
            <a:xfrm>
              <a:off x="2824" y="3411"/>
              <a:ext cx="893" cy="465"/>
              <a:chOff x="2824" y="3411"/>
              <a:chExt cx="893" cy="465"/>
            </a:xfrm>
          </p:grpSpPr>
          <p:sp>
            <p:nvSpPr>
              <p:cNvPr id="20" name="AutoShape 66"/>
              <p:cNvSpPr>
                <a:spLocks noChangeArrowheads="1"/>
              </p:cNvSpPr>
              <p:nvPr/>
            </p:nvSpPr>
            <p:spPr bwMode="auto">
              <a:xfrm>
                <a:off x="2824" y="3456"/>
                <a:ext cx="179" cy="419"/>
              </a:xfrm>
              <a:prstGeom prst="downArrow">
                <a:avLst>
                  <a:gd name="adj1" fmla="val 50000"/>
                  <a:gd name="adj2" fmla="val 58520"/>
                </a:avLst>
              </a:prstGeom>
              <a:solidFill>
                <a:srgbClr val="006600"/>
              </a:solidFill>
              <a:ln w="9525">
                <a:miter lim="800000"/>
                <a:headEnd/>
                <a:tailEnd/>
              </a:ln>
              <a:effectLst/>
              <a:scene3d>
                <a:camera prst="legacyObliqueBottomLeft"/>
                <a:lightRig rig="legacyFlat3" dir="t"/>
              </a:scene3d>
              <a:sp3d extrusionH="201600" prstMaterial="legacyMatte">
                <a:bevelT w="13500" h="13500" prst="angle"/>
                <a:bevelB w="13500" h="13500" prst="angle"/>
                <a:extrusionClr>
                  <a:srgbClr val="003300"/>
                </a:extrusionClr>
                <a:contourClr>
                  <a:srgbClr val="00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grpSp>
            <p:nvGrpSpPr>
              <p:cNvPr id="21" name="Group 81"/>
              <p:cNvGrpSpPr>
                <a:grpSpLocks/>
              </p:cNvGrpSpPr>
              <p:nvPr/>
            </p:nvGrpSpPr>
            <p:grpSpPr bwMode="auto">
              <a:xfrm>
                <a:off x="3029" y="3411"/>
                <a:ext cx="688" cy="465"/>
                <a:chOff x="3029" y="3411"/>
                <a:chExt cx="688" cy="465"/>
              </a:xfrm>
            </p:grpSpPr>
            <p:sp>
              <p:nvSpPr>
                <p:cNvPr id="22" name="Freeform 76"/>
                <p:cNvSpPr>
                  <a:spLocks/>
                </p:cNvSpPr>
                <p:nvPr/>
              </p:nvSpPr>
              <p:spPr bwMode="auto">
                <a:xfrm>
                  <a:off x="3074" y="3534"/>
                  <a:ext cx="547" cy="336"/>
                </a:xfrm>
                <a:custGeom>
                  <a:avLst/>
                  <a:gdLst>
                    <a:gd name="T0" fmla="*/ 0 w 547"/>
                    <a:gd name="T1" fmla="*/ 238 h 336"/>
                    <a:gd name="T2" fmla="*/ 34 w 547"/>
                    <a:gd name="T3" fmla="*/ 304 h 336"/>
                    <a:gd name="T4" fmla="*/ 62 w 547"/>
                    <a:gd name="T5" fmla="*/ 309 h 336"/>
                    <a:gd name="T6" fmla="*/ 94 w 547"/>
                    <a:gd name="T7" fmla="*/ 285 h 336"/>
                    <a:gd name="T8" fmla="*/ 134 w 547"/>
                    <a:gd name="T9" fmla="*/ 216 h 336"/>
                    <a:gd name="T10" fmla="*/ 156 w 547"/>
                    <a:gd name="T11" fmla="*/ 156 h 336"/>
                    <a:gd name="T12" fmla="*/ 185 w 547"/>
                    <a:gd name="T13" fmla="*/ 82 h 336"/>
                    <a:gd name="T14" fmla="*/ 222 w 547"/>
                    <a:gd name="T15" fmla="*/ 18 h 336"/>
                    <a:gd name="T16" fmla="*/ 262 w 547"/>
                    <a:gd name="T17" fmla="*/ 6 h 336"/>
                    <a:gd name="T18" fmla="*/ 313 w 547"/>
                    <a:gd name="T19" fmla="*/ 75 h 336"/>
                    <a:gd name="T20" fmla="*/ 338 w 547"/>
                    <a:gd name="T21" fmla="*/ 138 h 336"/>
                    <a:gd name="T22" fmla="*/ 355 w 547"/>
                    <a:gd name="T23" fmla="*/ 201 h 336"/>
                    <a:gd name="T24" fmla="*/ 376 w 547"/>
                    <a:gd name="T25" fmla="*/ 249 h 336"/>
                    <a:gd name="T26" fmla="*/ 410 w 547"/>
                    <a:gd name="T27" fmla="*/ 312 h 336"/>
                    <a:gd name="T28" fmla="*/ 454 w 547"/>
                    <a:gd name="T29" fmla="*/ 327 h 336"/>
                    <a:gd name="T30" fmla="*/ 505 w 547"/>
                    <a:gd name="T31" fmla="*/ 297 h 336"/>
                    <a:gd name="T32" fmla="*/ 547 w 547"/>
                    <a:gd name="T33" fmla="*/ 234 h 3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7" h="336">
                      <a:moveTo>
                        <a:pt x="0" y="238"/>
                      </a:moveTo>
                      <a:cubicBezTo>
                        <a:pt x="8" y="271"/>
                        <a:pt x="14" y="284"/>
                        <a:pt x="34" y="304"/>
                      </a:cubicBezTo>
                      <a:cubicBezTo>
                        <a:pt x="41" y="315"/>
                        <a:pt x="52" y="310"/>
                        <a:pt x="62" y="309"/>
                      </a:cubicBezTo>
                      <a:cubicBezTo>
                        <a:pt x="72" y="306"/>
                        <a:pt x="82" y="300"/>
                        <a:pt x="94" y="285"/>
                      </a:cubicBezTo>
                      <a:cubicBezTo>
                        <a:pt x="111" y="273"/>
                        <a:pt x="120" y="235"/>
                        <a:pt x="134" y="216"/>
                      </a:cubicBezTo>
                      <a:cubicBezTo>
                        <a:pt x="140" y="189"/>
                        <a:pt x="156" y="156"/>
                        <a:pt x="156" y="156"/>
                      </a:cubicBezTo>
                      <a:cubicBezTo>
                        <a:pt x="162" y="129"/>
                        <a:pt x="185" y="82"/>
                        <a:pt x="185" y="82"/>
                      </a:cubicBezTo>
                      <a:cubicBezTo>
                        <a:pt x="191" y="58"/>
                        <a:pt x="205" y="30"/>
                        <a:pt x="222" y="18"/>
                      </a:cubicBezTo>
                      <a:cubicBezTo>
                        <a:pt x="233" y="10"/>
                        <a:pt x="250" y="0"/>
                        <a:pt x="262" y="6"/>
                      </a:cubicBezTo>
                      <a:cubicBezTo>
                        <a:pt x="292" y="30"/>
                        <a:pt x="298" y="33"/>
                        <a:pt x="313" y="75"/>
                      </a:cubicBezTo>
                      <a:cubicBezTo>
                        <a:pt x="328" y="120"/>
                        <a:pt x="334" y="111"/>
                        <a:pt x="338" y="138"/>
                      </a:cubicBezTo>
                      <a:cubicBezTo>
                        <a:pt x="347" y="154"/>
                        <a:pt x="355" y="201"/>
                        <a:pt x="355" y="201"/>
                      </a:cubicBezTo>
                      <a:cubicBezTo>
                        <a:pt x="376" y="252"/>
                        <a:pt x="356" y="219"/>
                        <a:pt x="376" y="249"/>
                      </a:cubicBezTo>
                      <a:cubicBezTo>
                        <a:pt x="385" y="286"/>
                        <a:pt x="393" y="282"/>
                        <a:pt x="410" y="312"/>
                      </a:cubicBezTo>
                      <a:cubicBezTo>
                        <a:pt x="433" y="336"/>
                        <a:pt x="433" y="324"/>
                        <a:pt x="454" y="327"/>
                      </a:cubicBezTo>
                      <a:cubicBezTo>
                        <a:pt x="478" y="321"/>
                        <a:pt x="488" y="321"/>
                        <a:pt x="505" y="297"/>
                      </a:cubicBezTo>
                      <a:cubicBezTo>
                        <a:pt x="534" y="261"/>
                        <a:pt x="539" y="247"/>
                        <a:pt x="547" y="234"/>
                      </a:cubicBezTo>
                    </a:path>
                  </a:pathLst>
                </a:custGeom>
                <a:noFill/>
                <a:ln w="28575" cap="flat" cmpd="sng">
                  <a:solidFill>
                    <a:srgbClr val="0066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3" name="Line 77"/>
                <p:cNvSpPr>
                  <a:spLocks noChangeShapeType="1"/>
                </p:cNvSpPr>
                <p:nvPr/>
              </p:nvSpPr>
              <p:spPr bwMode="auto">
                <a:xfrm flipV="1">
                  <a:off x="3074" y="3411"/>
                  <a:ext cx="0" cy="46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4" name="Line 78"/>
                <p:cNvSpPr>
                  <a:spLocks noChangeShapeType="1"/>
                </p:cNvSpPr>
                <p:nvPr/>
              </p:nvSpPr>
              <p:spPr bwMode="auto">
                <a:xfrm>
                  <a:off x="3074" y="3875"/>
                  <a:ext cx="62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5" name="Text Box 79"/>
                <p:cNvSpPr txBox="1">
                  <a:spLocks noChangeArrowheads="1"/>
                </p:cNvSpPr>
                <p:nvPr/>
              </p:nvSpPr>
              <p:spPr bwMode="auto">
                <a:xfrm>
                  <a:off x="3029" y="3411"/>
                  <a:ext cx="169"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el-GR" dirty="0" smtClean="0">
                      <a:latin typeface="+mn-lt"/>
                    </a:rPr>
                    <a:t>σ</a:t>
                  </a:r>
                  <a:endParaRPr lang="fr-FR" dirty="0">
                    <a:latin typeface="+mn-lt"/>
                  </a:endParaRPr>
                </a:p>
              </p:txBody>
            </p:sp>
            <p:sp>
              <p:nvSpPr>
                <p:cNvPr id="26" name="Text Box 80"/>
                <p:cNvSpPr txBox="1">
                  <a:spLocks noChangeArrowheads="1"/>
                </p:cNvSpPr>
                <p:nvPr/>
              </p:nvSpPr>
              <p:spPr bwMode="auto">
                <a:xfrm>
                  <a:off x="3567" y="3702"/>
                  <a:ext cx="150"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a:latin typeface="+mn-lt"/>
                    </a:rPr>
                    <a:t>t</a:t>
                  </a:r>
                </a:p>
              </p:txBody>
            </p:sp>
          </p:grpSp>
        </p:grpSp>
        <p:sp>
          <p:nvSpPr>
            <p:cNvPr id="19" name="AutoShape 82"/>
            <p:cNvSpPr>
              <a:spLocks noChangeArrowheads="1"/>
            </p:cNvSpPr>
            <p:nvPr/>
          </p:nvSpPr>
          <p:spPr bwMode="auto">
            <a:xfrm flipV="1">
              <a:off x="2824" y="910"/>
              <a:ext cx="179" cy="419"/>
            </a:xfrm>
            <a:prstGeom prst="downArrow">
              <a:avLst>
                <a:gd name="adj1" fmla="val 50000"/>
                <a:gd name="adj2" fmla="val 58520"/>
              </a:avLst>
            </a:prstGeom>
            <a:solidFill>
              <a:srgbClr val="006600"/>
            </a:solidFill>
            <a:ln w="9525">
              <a:miter lim="800000"/>
              <a:headEnd/>
              <a:tailEnd/>
            </a:ln>
            <a:effectLst/>
            <a:scene3d>
              <a:camera prst="legacyObliqueBottomLeft"/>
              <a:lightRig rig="legacyFlat3" dir="t"/>
            </a:scene3d>
            <a:sp3d extrusionH="201600" prstMaterial="legacyMatte">
              <a:bevelT w="13500" h="13500" prst="angle"/>
              <a:bevelB w="13500" h="13500" prst="angle"/>
              <a:extrusionClr>
                <a:srgbClr val="003300"/>
              </a:extrusionClr>
              <a:contourClr>
                <a:srgbClr val="006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grpSp>
      <p:sp>
        <p:nvSpPr>
          <p:cNvPr id="27" name="Rectangle 36"/>
          <p:cNvSpPr>
            <a:spLocks noChangeArrowheads="1"/>
          </p:cNvSpPr>
          <p:nvPr/>
        </p:nvSpPr>
        <p:spPr bwMode="auto">
          <a:xfrm>
            <a:off x="2441867" y="2601759"/>
            <a:ext cx="42182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rgbClr val="006600"/>
                </a:solidFill>
                <a:latin typeface="+mn-lt"/>
                <a:cs typeface="Times New Roman" panose="02020603050405020304" pitchFamily="18" charset="0"/>
                <a:sym typeface="Monotype Sorts" pitchFamily="2" charset="2"/>
              </a:rPr>
              <a:t>Stress concentration area </a:t>
            </a:r>
            <a:r>
              <a:rPr lang="fr-FR" sz="1800" dirty="0" smtClean="0">
                <a:solidFill>
                  <a:srgbClr val="006600"/>
                </a:solidFill>
                <a:latin typeface="+mn-lt"/>
                <a:cs typeface="Times New Roman" panose="02020603050405020304" pitchFamily="18" charset="0"/>
                <a:sym typeface="Symbol" panose="05050102010706020507" pitchFamily="18" charset="2"/>
              </a:rPr>
              <a:t></a:t>
            </a:r>
            <a:r>
              <a:rPr lang="fr-FR" sz="1800" dirty="0" smtClean="0">
                <a:solidFill>
                  <a:srgbClr val="006600"/>
                </a:solidFill>
                <a:latin typeface="+mn-lt"/>
                <a:cs typeface="Times New Roman" panose="02020603050405020304" pitchFamily="18" charset="0"/>
                <a:sym typeface="Comic Sans MS" panose="030F0702030302020204" pitchFamily="66" charset="0"/>
              </a:rPr>
              <a:t> </a:t>
            </a:r>
            <a:r>
              <a:rPr lang="fr-FR" sz="1800" dirty="0" err="1" smtClean="0">
                <a:solidFill>
                  <a:srgbClr val="006600"/>
                </a:solidFill>
                <a:latin typeface="+mn-lt"/>
                <a:cs typeface="Times New Roman" panose="02020603050405020304" pitchFamily="18" charset="0"/>
                <a:sym typeface="Comic Sans MS" panose="030F0702030302020204" pitchFamily="66" charset="0"/>
              </a:rPr>
              <a:t>low</a:t>
            </a:r>
            <a:r>
              <a:rPr lang="fr-FR" sz="1800" dirty="0" smtClean="0">
                <a:solidFill>
                  <a:srgbClr val="006600"/>
                </a:solidFill>
                <a:latin typeface="+mn-lt"/>
                <a:cs typeface="Times New Roman" panose="02020603050405020304" pitchFamily="18" charset="0"/>
                <a:sym typeface="Comic Sans MS" panose="030F0702030302020204" pitchFamily="66" charset="0"/>
              </a:rPr>
              <a:t>-cycle fatigue micro-</a:t>
            </a:r>
            <a:r>
              <a:rPr lang="fr-FR" sz="1800" dirty="0" err="1" smtClean="0">
                <a:solidFill>
                  <a:srgbClr val="006600"/>
                </a:solidFill>
                <a:latin typeface="+mn-lt"/>
                <a:cs typeface="Times New Roman" panose="02020603050405020304" pitchFamily="18" charset="0"/>
                <a:sym typeface="Comic Sans MS" panose="030F0702030302020204" pitchFamily="66" charset="0"/>
              </a:rPr>
              <a:t>sample</a:t>
            </a:r>
            <a:r>
              <a:rPr lang="fr-FR" sz="1800" dirty="0" smtClean="0">
                <a:solidFill>
                  <a:srgbClr val="006600"/>
                </a:solidFill>
                <a:latin typeface="+mn-lt"/>
                <a:cs typeface="Times New Roman" panose="02020603050405020304" pitchFamily="18" charset="0"/>
                <a:sym typeface="Comic Sans MS" panose="030F0702030302020204" pitchFamily="66" charset="0"/>
              </a:rPr>
              <a:t> </a:t>
            </a:r>
            <a:r>
              <a:rPr lang="fr-FR" sz="1800" dirty="0" smtClean="0">
                <a:solidFill>
                  <a:srgbClr val="006600"/>
                </a:solidFill>
                <a:latin typeface="ＭＳ Ｐゴシック" panose="020B0600070205080204" pitchFamily="34" charset="-128"/>
                <a:ea typeface="ＭＳ Ｐゴシック" panose="020B0600070205080204" pitchFamily="34" charset="-128"/>
                <a:cs typeface="Times New Roman" panose="02020603050405020304" pitchFamily="18" charset="0"/>
                <a:sym typeface="Monotype Sorts" pitchFamily="2" charset="2"/>
              </a:rPr>
              <a:t>⇒</a:t>
            </a:r>
            <a:r>
              <a:rPr lang="fr-FR" sz="1800" dirty="0" smtClean="0">
                <a:solidFill>
                  <a:srgbClr val="006600"/>
                </a:solidFill>
                <a:latin typeface="+mn-lt"/>
                <a:cs typeface="Times New Roman" panose="02020603050405020304" pitchFamily="18" charset="0"/>
                <a:sym typeface="Monotype Sorts" pitchFamily="2" charset="2"/>
              </a:rPr>
              <a:t> </a:t>
            </a:r>
            <a:r>
              <a:rPr lang="fr-FR" sz="1800" dirty="0" err="1" smtClean="0">
                <a:solidFill>
                  <a:srgbClr val="006600"/>
                </a:solidFill>
                <a:latin typeface="+mn-lt"/>
                <a:cs typeface="Times New Roman" panose="02020603050405020304" pitchFamily="18" charset="0"/>
                <a:sym typeface="Monotype Sorts" pitchFamily="2" charset="2"/>
              </a:rPr>
              <a:t>number</a:t>
            </a:r>
            <a:r>
              <a:rPr lang="fr-FR" sz="1800" dirty="0" smtClean="0">
                <a:solidFill>
                  <a:srgbClr val="006600"/>
                </a:solidFill>
                <a:latin typeface="+mn-lt"/>
                <a:cs typeface="Times New Roman" panose="02020603050405020304" pitchFamily="18" charset="0"/>
                <a:sym typeface="Monotype Sorts" pitchFamily="2" charset="2"/>
              </a:rPr>
              <a:t> of cycles to initiation N</a:t>
            </a:r>
            <a:r>
              <a:rPr lang="fr-FR" sz="1800" baseline="-25000" dirty="0" smtClean="0">
                <a:solidFill>
                  <a:srgbClr val="006600"/>
                </a:solidFill>
                <a:latin typeface="+mn-lt"/>
                <a:cs typeface="Times New Roman" panose="02020603050405020304" pitchFamily="18" charset="0"/>
                <a:sym typeface="Monotype Sorts" pitchFamily="2" charset="2"/>
              </a:rPr>
              <a:t>a</a:t>
            </a:r>
            <a:endParaRPr lang="fr-FR" sz="1800" baseline="-25000" dirty="0">
              <a:latin typeface="+mn-lt"/>
              <a:cs typeface="Times New Roman" panose="02020603050405020304" pitchFamily="18" charset="0"/>
            </a:endParaRPr>
          </a:p>
        </p:txBody>
      </p:sp>
      <p:sp>
        <p:nvSpPr>
          <p:cNvPr id="28" name="Oval 108" descr="Papier lettre"/>
          <p:cNvSpPr>
            <a:spLocks noChangeArrowheads="1"/>
          </p:cNvSpPr>
          <p:nvPr/>
        </p:nvSpPr>
        <p:spPr bwMode="auto">
          <a:xfrm rot="174978">
            <a:off x="1989429" y="3160559"/>
            <a:ext cx="385763" cy="361950"/>
          </a:xfrm>
          <a:prstGeom prst="ellipse">
            <a:avLst/>
          </a:prstGeom>
          <a:blipFill dpi="0" rotWithShape="0">
            <a:blip r:embed="rId2"/>
            <a:srcRect/>
            <a:tile tx="0" ty="0" sx="100000" sy="100000" flip="none" algn="tl"/>
          </a:blipFill>
          <a:ln w="9525">
            <a:round/>
            <a:headEnd/>
            <a:tailEnd/>
          </a:ln>
          <a:effectLst/>
          <a:scene3d>
            <a:camera prst="legacyPerspectiveFront">
              <a:rot lat="20099983" lon="20099983" rev="0"/>
            </a:camera>
            <a:lightRig rig="legacyNormal2" dir="t"/>
          </a:scene3d>
          <a:sp3d extrusionH="1243000" prstMaterial="legacyPlastic">
            <a:bevelT w="13500" h="13500" prst="angle"/>
            <a:bevelB w="13500" h="13500" prst="angle"/>
            <a:extrusionClr>
              <a:srgbClr val="FFFFCC"/>
            </a:extrusionClr>
            <a:contourClr>
              <a:srgbClr val="FF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grpSp>
        <p:nvGrpSpPr>
          <p:cNvPr id="29" name="Group 99"/>
          <p:cNvGrpSpPr>
            <a:grpSpLocks/>
          </p:cNvGrpSpPr>
          <p:nvPr/>
        </p:nvGrpSpPr>
        <p:grpSpPr bwMode="auto">
          <a:xfrm>
            <a:off x="1513179" y="3076422"/>
            <a:ext cx="866775" cy="928687"/>
            <a:chOff x="2061" y="1866"/>
            <a:chExt cx="546" cy="585"/>
          </a:xfrm>
        </p:grpSpPr>
        <p:grpSp>
          <p:nvGrpSpPr>
            <p:cNvPr id="30" name="Group 94"/>
            <p:cNvGrpSpPr>
              <a:grpSpLocks/>
            </p:cNvGrpSpPr>
            <p:nvPr/>
          </p:nvGrpSpPr>
          <p:grpSpPr bwMode="auto">
            <a:xfrm>
              <a:off x="2156" y="1917"/>
              <a:ext cx="421" cy="441"/>
              <a:chOff x="2459" y="2160"/>
              <a:chExt cx="421" cy="441"/>
            </a:xfrm>
          </p:grpSpPr>
          <p:sp>
            <p:nvSpPr>
              <p:cNvPr id="33" name="Oval 92"/>
              <p:cNvSpPr>
                <a:spLocks noChangeArrowheads="1"/>
              </p:cNvSpPr>
              <p:nvPr/>
            </p:nvSpPr>
            <p:spPr bwMode="auto">
              <a:xfrm flipH="1">
                <a:off x="2459" y="2421"/>
                <a:ext cx="178" cy="180"/>
              </a:xfrm>
              <a:prstGeom prst="ellipse">
                <a:avLst/>
              </a:prstGeom>
              <a:solidFill>
                <a:schemeClr val="bg1"/>
              </a:solidFill>
              <a:ln w="9525">
                <a:round/>
                <a:headEnd/>
                <a:tailEnd/>
              </a:ln>
              <a:effectLst/>
              <a:scene3d>
                <a:camera prst="legacyPerspectiveFront">
                  <a:rot lat="19799981" lon="20099983" rev="0"/>
                </a:camera>
                <a:lightRig rig="legacyFlat2" dir="t"/>
              </a:scene3d>
              <a:sp3d extrusionH="1508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34" name="Oval 57"/>
              <p:cNvSpPr>
                <a:spLocks noChangeArrowheads="1"/>
              </p:cNvSpPr>
              <p:nvPr/>
            </p:nvSpPr>
            <p:spPr bwMode="auto">
              <a:xfrm>
                <a:off x="2730" y="2217"/>
                <a:ext cx="79" cy="99"/>
              </a:xfrm>
              <a:prstGeom prst="ellipse">
                <a:avLst/>
              </a:prstGeom>
              <a:solidFill>
                <a:schemeClr val="bg1"/>
              </a:solidFill>
              <a:ln w="9525">
                <a:round/>
                <a:headEnd/>
                <a:tailEnd/>
              </a:ln>
              <a:effectLst/>
              <a:scene3d>
                <a:camera prst="legacyPerspectiveFront">
                  <a:rot lat="19799981" lon="20099983" rev="0"/>
                </a:camera>
                <a:lightRig rig="legacyFlat2" dir="t"/>
              </a:scene3d>
              <a:sp3d extrusionH="8874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sp>
            <p:nvSpPr>
              <p:cNvPr id="35" name="Oval 58"/>
              <p:cNvSpPr>
                <a:spLocks noChangeArrowheads="1"/>
              </p:cNvSpPr>
              <p:nvPr/>
            </p:nvSpPr>
            <p:spPr bwMode="auto">
              <a:xfrm flipH="1">
                <a:off x="2687" y="2160"/>
                <a:ext cx="193" cy="189"/>
              </a:xfrm>
              <a:prstGeom prst="ellipse">
                <a:avLst/>
              </a:prstGeom>
              <a:solidFill>
                <a:schemeClr val="bg1"/>
              </a:solidFill>
              <a:ln w="9525">
                <a:round/>
                <a:headEnd/>
                <a:tailEnd/>
              </a:ln>
              <a:effectLst/>
              <a:scene3d>
                <a:camera prst="legacyPerspectiveFront">
                  <a:rot lat="19799981" lon="20099983" rev="0"/>
                </a:camera>
                <a:lightRig rig="legacyFlat2" dir="t"/>
              </a:scene3d>
              <a:sp3d extrusionH="1508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endParaRPr lang="fr-FR">
                  <a:latin typeface="+mn-lt"/>
                </a:endParaRPr>
              </a:p>
            </p:txBody>
          </p:sp>
        </p:grpSp>
        <p:sp>
          <p:nvSpPr>
            <p:cNvPr id="31" name="Line 97"/>
            <p:cNvSpPr>
              <a:spLocks noChangeShapeType="1"/>
            </p:cNvSpPr>
            <p:nvPr/>
          </p:nvSpPr>
          <p:spPr bwMode="auto">
            <a:xfrm flipH="1">
              <a:off x="2061" y="2361"/>
              <a:ext cx="87" cy="90"/>
            </a:xfrm>
            <a:prstGeom prst="line">
              <a:avLst/>
            </a:prstGeom>
            <a:noFill/>
            <a:ln w="2857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 name="Line 96"/>
            <p:cNvSpPr>
              <a:spLocks noChangeShapeType="1"/>
            </p:cNvSpPr>
            <p:nvPr/>
          </p:nvSpPr>
          <p:spPr bwMode="auto">
            <a:xfrm flipV="1">
              <a:off x="2469" y="1866"/>
              <a:ext cx="138" cy="150"/>
            </a:xfrm>
            <a:prstGeom prst="line">
              <a:avLst/>
            </a:prstGeom>
            <a:noFill/>
            <a:ln w="2857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36" name="Group 107"/>
          <p:cNvGrpSpPr>
            <a:grpSpLocks/>
          </p:cNvGrpSpPr>
          <p:nvPr/>
        </p:nvGrpSpPr>
        <p:grpSpPr bwMode="auto">
          <a:xfrm>
            <a:off x="1789411" y="3408208"/>
            <a:ext cx="1430340" cy="369888"/>
            <a:chOff x="2262" y="2088"/>
            <a:chExt cx="901" cy="233"/>
          </a:xfrm>
        </p:grpSpPr>
        <p:sp>
          <p:nvSpPr>
            <p:cNvPr id="37" name="Freeform 69"/>
            <p:cNvSpPr>
              <a:spLocks/>
            </p:cNvSpPr>
            <p:nvPr/>
          </p:nvSpPr>
          <p:spPr bwMode="auto">
            <a:xfrm>
              <a:off x="2262" y="2136"/>
              <a:ext cx="141" cy="129"/>
            </a:xfrm>
            <a:custGeom>
              <a:avLst/>
              <a:gdLst>
                <a:gd name="T0" fmla="*/ 0 w 147"/>
                <a:gd name="T1" fmla="*/ 0 h 126"/>
                <a:gd name="T2" fmla="*/ 50 w 147"/>
                <a:gd name="T3" fmla="*/ 12 h 126"/>
                <a:gd name="T4" fmla="*/ 82 w 147"/>
                <a:gd name="T5" fmla="*/ 95 h 126"/>
                <a:gd name="T6" fmla="*/ 97 w 147"/>
                <a:gd name="T7" fmla="*/ 159 h 1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26">
                  <a:moveTo>
                    <a:pt x="0" y="0"/>
                  </a:moveTo>
                  <a:cubicBezTo>
                    <a:pt x="27" y="0"/>
                    <a:pt x="54" y="0"/>
                    <a:pt x="75" y="12"/>
                  </a:cubicBezTo>
                  <a:cubicBezTo>
                    <a:pt x="96" y="24"/>
                    <a:pt x="114" y="56"/>
                    <a:pt x="126" y="75"/>
                  </a:cubicBezTo>
                  <a:cubicBezTo>
                    <a:pt x="138" y="94"/>
                    <a:pt x="142" y="110"/>
                    <a:pt x="147" y="126"/>
                  </a:cubicBezTo>
                </a:path>
              </a:pathLst>
            </a:custGeom>
            <a:noFill/>
            <a:ln w="38100" cap="flat" cmpd="sng">
              <a:solidFill>
                <a:schemeClr val="hlink"/>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8" name="Text Box 106"/>
            <p:cNvSpPr txBox="1">
              <a:spLocks noChangeArrowheads="1"/>
            </p:cNvSpPr>
            <p:nvPr/>
          </p:nvSpPr>
          <p:spPr bwMode="auto">
            <a:xfrm>
              <a:off x="2498" y="2088"/>
              <a:ext cx="66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smtClean="0">
                  <a:solidFill>
                    <a:schemeClr val="hlink"/>
                  </a:solidFill>
                  <a:latin typeface="+mn-lt"/>
                  <a:cs typeface="Times New Roman" panose="02020603050405020304" pitchFamily="18" charset="0"/>
                </a:rPr>
                <a:t>Initiation</a:t>
              </a:r>
              <a:endParaRPr lang="fr-FR" sz="1800" dirty="0">
                <a:solidFill>
                  <a:schemeClr val="hlink"/>
                </a:solidFill>
                <a:latin typeface="+mn-lt"/>
                <a:cs typeface="Times New Roman" panose="02020603050405020304" pitchFamily="18" charset="0"/>
              </a:endParaRPr>
            </a:p>
          </p:txBody>
        </p:sp>
      </p:grpSp>
      <p:grpSp>
        <p:nvGrpSpPr>
          <p:cNvPr id="39" name="Group 101"/>
          <p:cNvGrpSpPr>
            <a:grpSpLocks/>
          </p:cNvGrpSpPr>
          <p:nvPr/>
        </p:nvGrpSpPr>
        <p:grpSpPr bwMode="auto">
          <a:xfrm>
            <a:off x="2008479" y="3674909"/>
            <a:ext cx="2414588" cy="628650"/>
            <a:chOff x="2400" y="2265"/>
            <a:chExt cx="1521" cy="387"/>
          </a:xfrm>
        </p:grpSpPr>
        <p:sp>
          <p:nvSpPr>
            <p:cNvPr id="40" name="Rectangle 40"/>
            <p:cNvSpPr>
              <a:spLocks noChangeArrowheads="1"/>
            </p:cNvSpPr>
            <p:nvPr/>
          </p:nvSpPr>
          <p:spPr bwMode="auto">
            <a:xfrm>
              <a:off x="3188" y="2266"/>
              <a:ext cx="7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txBody>
            <a:bodyPr wrap="none" lIns="0" tIns="0" rIns="0" bIns="0">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l">
                <a:spcBef>
                  <a:spcPct val="0"/>
                </a:spcBef>
                <a:spcAft>
                  <a:spcPct val="0"/>
                </a:spcAft>
              </a:pPr>
              <a:r>
                <a:rPr lang="fr-FR" sz="1800" dirty="0">
                  <a:solidFill>
                    <a:schemeClr val="hlink"/>
                  </a:solidFill>
                  <a:latin typeface="+mn-lt"/>
                  <a:cs typeface="Times New Roman" panose="02020603050405020304" pitchFamily="18" charset="0"/>
                </a:rPr>
                <a:t>propagation</a:t>
              </a:r>
            </a:p>
          </p:txBody>
        </p:sp>
        <p:sp>
          <p:nvSpPr>
            <p:cNvPr id="41" name="Line 61"/>
            <p:cNvSpPr>
              <a:spLocks noChangeShapeType="1"/>
            </p:cNvSpPr>
            <p:nvPr/>
          </p:nvSpPr>
          <p:spPr bwMode="auto">
            <a:xfrm flipV="1">
              <a:off x="2736" y="2333"/>
              <a:ext cx="428" cy="74"/>
            </a:xfrm>
            <a:prstGeom prst="line">
              <a:avLst/>
            </a:prstGeom>
            <a:noFill/>
            <a:ln w="28575">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2" name="Freeform 56"/>
            <p:cNvSpPr>
              <a:spLocks/>
            </p:cNvSpPr>
            <p:nvPr/>
          </p:nvSpPr>
          <p:spPr bwMode="auto">
            <a:xfrm>
              <a:off x="2400" y="2265"/>
              <a:ext cx="732" cy="387"/>
            </a:xfrm>
            <a:custGeom>
              <a:avLst/>
              <a:gdLst>
                <a:gd name="T0" fmla="*/ 0 w 732"/>
                <a:gd name="T1" fmla="*/ 0 h 387"/>
                <a:gd name="T2" fmla="*/ 42 w 732"/>
                <a:gd name="T3" fmla="*/ 75 h 387"/>
                <a:gd name="T4" fmla="*/ 105 w 732"/>
                <a:gd name="T5" fmla="*/ 114 h 387"/>
                <a:gd name="T6" fmla="*/ 168 w 732"/>
                <a:gd name="T7" fmla="*/ 141 h 387"/>
                <a:gd name="T8" fmla="*/ 240 w 732"/>
                <a:gd name="T9" fmla="*/ 120 h 387"/>
                <a:gd name="T10" fmla="*/ 315 w 732"/>
                <a:gd name="T11" fmla="*/ 126 h 387"/>
                <a:gd name="T12" fmla="*/ 381 w 732"/>
                <a:gd name="T13" fmla="*/ 189 h 387"/>
                <a:gd name="T14" fmla="*/ 394 w 732"/>
                <a:gd name="T15" fmla="*/ 250 h 387"/>
                <a:gd name="T16" fmla="*/ 435 w 732"/>
                <a:gd name="T17" fmla="*/ 321 h 387"/>
                <a:gd name="T18" fmla="*/ 503 w 732"/>
                <a:gd name="T19" fmla="*/ 342 h 387"/>
                <a:gd name="T20" fmla="*/ 615 w 732"/>
                <a:gd name="T21" fmla="*/ 363 h 387"/>
                <a:gd name="T22" fmla="*/ 732 w 732"/>
                <a:gd name="T23" fmla="*/ 387 h 3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32" h="387">
                  <a:moveTo>
                    <a:pt x="0" y="0"/>
                  </a:moveTo>
                  <a:cubicBezTo>
                    <a:pt x="7" y="12"/>
                    <a:pt x="24" y="56"/>
                    <a:pt x="42" y="75"/>
                  </a:cubicBezTo>
                  <a:cubicBezTo>
                    <a:pt x="60" y="94"/>
                    <a:pt x="84" y="103"/>
                    <a:pt x="105" y="114"/>
                  </a:cubicBezTo>
                  <a:cubicBezTo>
                    <a:pt x="126" y="125"/>
                    <a:pt x="146" y="140"/>
                    <a:pt x="168" y="141"/>
                  </a:cubicBezTo>
                  <a:cubicBezTo>
                    <a:pt x="190" y="142"/>
                    <a:pt x="216" y="123"/>
                    <a:pt x="240" y="120"/>
                  </a:cubicBezTo>
                  <a:cubicBezTo>
                    <a:pt x="264" y="117"/>
                    <a:pt x="292" y="115"/>
                    <a:pt x="315" y="126"/>
                  </a:cubicBezTo>
                  <a:cubicBezTo>
                    <a:pt x="338" y="137"/>
                    <a:pt x="368" y="168"/>
                    <a:pt x="381" y="189"/>
                  </a:cubicBezTo>
                  <a:cubicBezTo>
                    <a:pt x="394" y="210"/>
                    <a:pt x="385" y="228"/>
                    <a:pt x="394" y="250"/>
                  </a:cubicBezTo>
                  <a:cubicBezTo>
                    <a:pt x="403" y="272"/>
                    <a:pt x="417" y="306"/>
                    <a:pt x="435" y="321"/>
                  </a:cubicBezTo>
                  <a:cubicBezTo>
                    <a:pt x="452" y="337"/>
                    <a:pt x="473" y="335"/>
                    <a:pt x="503" y="342"/>
                  </a:cubicBezTo>
                  <a:cubicBezTo>
                    <a:pt x="533" y="349"/>
                    <a:pt x="577" y="356"/>
                    <a:pt x="615" y="363"/>
                  </a:cubicBezTo>
                  <a:cubicBezTo>
                    <a:pt x="653" y="370"/>
                    <a:pt x="708" y="382"/>
                    <a:pt x="732" y="387"/>
                  </a:cubicBezTo>
                </a:path>
              </a:pathLst>
            </a:custGeom>
            <a:noFill/>
            <a:ln w="38100" cap="flat"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43" name="ZoneTexte 42"/>
          <p:cNvSpPr txBox="1"/>
          <p:nvPr/>
        </p:nvSpPr>
        <p:spPr>
          <a:xfrm>
            <a:off x="5041228" y="4779274"/>
            <a:ext cx="3437240" cy="1446550"/>
          </a:xfrm>
          <a:prstGeom prst="rect">
            <a:avLst/>
          </a:prstGeom>
          <a:noFill/>
          <a:ln>
            <a:solidFill>
              <a:schemeClr val="tx1"/>
            </a:solidFill>
          </a:ln>
        </p:spPr>
        <p:txBody>
          <a:bodyPr wrap="square" rtlCol="0">
            <a:spAutoFit/>
          </a:bodyPr>
          <a:lstStyle/>
          <a:p>
            <a:r>
              <a:rPr lang="fr-FR" sz="2400" dirty="0"/>
              <a:t>General </a:t>
            </a:r>
            <a:r>
              <a:rPr lang="fr-FR" sz="2400" dirty="0" smtClean="0"/>
              <a:t>case: </a:t>
            </a:r>
            <a:r>
              <a:rPr lang="fr-FR" sz="2400" dirty="0" err="1" smtClean="0"/>
              <a:t>N</a:t>
            </a:r>
            <a:r>
              <a:rPr lang="fr-FR" sz="2400" baseline="-25000" dirty="0" err="1" smtClean="0"/>
              <a:t>f</a:t>
            </a:r>
            <a:r>
              <a:rPr lang="fr-FR" sz="2400" dirty="0"/>
              <a:t>= N</a:t>
            </a:r>
            <a:r>
              <a:rPr lang="fr-FR" sz="2400" baseline="-25000" dirty="0"/>
              <a:t>a</a:t>
            </a:r>
            <a:r>
              <a:rPr lang="fr-FR" sz="2400" dirty="0"/>
              <a:t>+ </a:t>
            </a:r>
            <a:r>
              <a:rPr lang="fr-FR" sz="2400" dirty="0" err="1"/>
              <a:t>N</a:t>
            </a:r>
            <a:r>
              <a:rPr lang="fr-FR" sz="2400" baseline="-25000" dirty="0" err="1"/>
              <a:t>p</a:t>
            </a:r>
            <a:endParaRPr lang="fr-FR" sz="2400" baseline="-25000" dirty="0"/>
          </a:p>
          <a:p>
            <a:r>
              <a:rPr lang="fr-FR" sz="2400" dirty="0" smtClean="0"/>
              <a:t>In practice:</a:t>
            </a:r>
          </a:p>
          <a:p>
            <a:r>
              <a:rPr lang="fr-FR" sz="2400" dirty="0" smtClean="0"/>
              <a:t>N</a:t>
            </a:r>
            <a:r>
              <a:rPr lang="fr-FR" sz="2400" baseline="-25000" dirty="0" smtClean="0"/>
              <a:t>a</a:t>
            </a:r>
            <a:r>
              <a:rPr lang="fr-FR" sz="2400" dirty="0" smtClean="0"/>
              <a:t>» </a:t>
            </a:r>
            <a:r>
              <a:rPr lang="fr-FR" sz="2400" dirty="0" err="1" smtClean="0"/>
              <a:t>N</a:t>
            </a:r>
            <a:r>
              <a:rPr lang="fr-FR" sz="3200" baseline="-25000" dirty="0" err="1" smtClean="0"/>
              <a:t>p</a:t>
            </a:r>
            <a:r>
              <a:rPr lang="fr-FR" sz="3200" baseline="-25000" dirty="0" smtClean="0"/>
              <a:t> </a:t>
            </a:r>
            <a:r>
              <a:rPr lang="fr-FR" sz="2400" dirty="0"/>
              <a:t>o</a:t>
            </a:r>
            <a:r>
              <a:rPr lang="fr-FR" sz="2400" dirty="0" smtClean="0"/>
              <a:t>r</a:t>
            </a:r>
            <a:r>
              <a:rPr lang="fr-FR" sz="2400" baseline="-25000" dirty="0" smtClean="0"/>
              <a:t> </a:t>
            </a:r>
            <a:r>
              <a:rPr lang="fr-FR" sz="2400" dirty="0" smtClean="0"/>
              <a:t>N</a:t>
            </a:r>
            <a:r>
              <a:rPr lang="fr-FR" sz="2400" baseline="-25000" dirty="0" smtClean="0"/>
              <a:t>a</a:t>
            </a:r>
            <a:r>
              <a:rPr lang="fr-FR" sz="2400" dirty="0" smtClean="0"/>
              <a:t>« </a:t>
            </a:r>
            <a:r>
              <a:rPr lang="fr-FR" sz="2400" dirty="0" err="1"/>
              <a:t>N</a:t>
            </a:r>
            <a:r>
              <a:rPr lang="fr-FR" sz="3200" baseline="-25000" dirty="0" err="1"/>
              <a:t>p</a:t>
            </a:r>
            <a:endParaRPr lang="fr-FR" sz="3200" baseline="-25000" dirty="0"/>
          </a:p>
          <a:p>
            <a:endParaRPr lang="fr-FR" sz="2400" baseline="-25000" dirty="0"/>
          </a:p>
        </p:txBody>
      </p:sp>
    </p:spTree>
    <p:extLst>
      <p:ext uri="{BB962C8B-B14F-4D97-AF65-F5344CB8AC3E}">
        <p14:creationId xmlns:p14="http://schemas.microsoft.com/office/powerpoint/2010/main" val="11222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nimBg="1"/>
      <p:bldP spid="4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5" name="Rectangle 2"/>
          <p:cNvSpPr txBox="1">
            <a:spLocks noChangeArrowheads="1"/>
          </p:cNvSpPr>
          <p:nvPr/>
        </p:nvSpPr>
        <p:spPr>
          <a:xfrm>
            <a:off x="457200" y="274638"/>
            <a:ext cx="8229600" cy="1143000"/>
          </a:xfrm>
          <a:prstGeom prst="rect">
            <a:avLst/>
          </a:prstGeom>
          <a:noFill/>
          <a:extLst>
            <a:ext uri="{91240B29-F687-4F45-9708-019B960494DF}">
              <a14:hiddenLine xmlns:a14="http://schemas.microsoft.com/office/drawing/2010/main" w="38100" cap="flat" cmpd="sng">
                <a:solidFill>
                  <a:srgbClr val="993300"/>
                </a:solidFill>
                <a:prstDash val="solid"/>
                <a:miter lim="800000"/>
                <a:headEnd/>
                <a:tailEnd/>
              </a14:hiddenLine>
            </a:ext>
          </a:ex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dirty="0" smtClean="0"/>
              <a:t>Design Philosophies</a:t>
            </a:r>
          </a:p>
        </p:txBody>
      </p:sp>
      <p:sp>
        <p:nvSpPr>
          <p:cNvPr id="6" name="Text Box 3"/>
          <p:cNvSpPr txBox="1">
            <a:spLocks noChangeArrowheads="1"/>
          </p:cNvSpPr>
          <p:nvPr/>
        </p:nvSpPr>
        <p:spPr bwMode="auto">
          <a:xfrm>
            <a:off x="255588" y="3141663"/>
            <a:ext cx="5942012" cy="2308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spcBef>
                <a:spcPct val="0"/>
              </a:spcBef>
              <a:spcAft>
                <a:spcPct val="0"/>
              </a:spcAft>
              <a:buFont typeface="Wingdings" panose="05000000000000000000" pitchFamily="2" charset="2"/>
              <a:buChar char="Ø"/>
            </a:pPr>
            <a:r>
              <a:rPr lang="fr-FR" sz="2400" b="0" dirty="0">
                <a:solidFill>
                  <a:schemeClr val="tx1"/>
                </a:solidFill>
                <a:latin typeface="+mn-lt"/>
              </a:rPr>
              <a:t> </a:t>
            </a:r>
            <a:r>
              <a:rPr lang="fr-FR" sz="2400" dirty="0" err="1">
                <a:solidFill>
                  <a:schemeClr val="tx1"/>
                </a:solidFill>
                <a:latin typeface="+mn-lt"/>
              </a:rPr>
              <a:t>Safe</a:t>
            </a:r>
            <a:r>
              <a:rPr lang="fr-FR" sz="2400" dirty="0">
                <a:solidFill>
                  <a:schemeClr val="tx1"/>
                </a:solidFill>
                <a:latin typeface="+mn-lt"/>
              </a:rPr>
              <a:t> Life </a:t>
            </a:r>
            <a:r>
              <a:rPr lang="fr-FR" sz="2400" b="0" dirty="0" smtClean="0">
                <a:solidFill>
                  <a:schemeClr val="tx1"/>
                </a:solidFill>
                <a:latin typeface="+mn-lt"/>
              </a:rPr>
              <a:t>(« </a:t>
            </a:r>
            <a:r>
              <a:rPr lang="fr-FR" sz="2400" b="0" i="1" dirty="0" smtClean="0">
                <a:solidFill>
                  <a:schemeClr val="tx1"/>
                </a:solidFill>
                <a:latin typeface="+mn-lt"/>
              </a:rPr>
              <a:t>Durée </a:t>
            </a:r>
            <a:r>
              <a:rPr lang="fr-FR" sz="2400" b="0" i="1" dirty="0">
                <a:solidFill>
                  <a:schemeClr val="tx1"/>
                </a:solidFill>
                <a:latin typeface="+mn-lt"/>
              </a:rPr>
              <a:t>de vie </a:t>
            </a:r>
            <a:r>
              <a:rPr lang="fr-FR" sz="2400" b="0" i="1" dirty="0" smtClean="0">
                <a:solidFill>
                  <a:schemeClr val="tx1"/>
                </a:solidFill>
                <a:latin typeface="+mn-lt"/>
              </a:rPr>
              <a:t>sûre »</a:t>
            </a:r>
            <a:r>
              <a:rPr lang="fr-FR" sz="2400" b="0" dirty="0" smtClean="0">
                <a:solidFill>
                  <a:schemeClr val="tx1"/>
                </a:solidFill>
                <a:latin typeface="+mn-lt"/>
              </a:rPr>
              <a:t>).</a:t>
            </a:r>
            <a:endParaRPr lang="fr-FR" sz="2400" b="0" dirty="0">
              <a:solidFill>
                <a:schemeClr val="tx1"/>
              </a:solidFill>
              <a:latin typeface="+mn-lt"/>
            </a:endParaRPr>
          </a:p>
          <a:p>
            <a:pPr algn="l">
              <a:spcBef>
                <a:spcPct val="0"/>
              </a:spcBef>
              <a:spcAft>
                <a:spcPct val="0"/>
              </a:spcAft>
              <a:buFont typeface="Wingdings" panose="05000000000000000000" pitchFamily="2" charset="2"/>
              <a:buChar char="Ø"/>
            </a:pPr>
            <a:r>
              <a:rPr lang="fr-FR" sz="2400" b="0" dirty="0">
                <a:solidFill>
                  <a:schemeClr val="tx1"/>
                </a:solidFill>
                <a:latin typeface="+mn-lt"/>
              </a:rPr>
              <a:t> </a:t>
            </a:r>
            <a:r>
              <a:rPr lang="fr-FR" sz="2400" dirty="0" smtClean="0">
                <a:solidFill>
                  <a:schemeClr val="tx1"/>
                </a:solidFill>
                <a:latin typeface="+mn-lt"/>
              </a:rPr>
              <a:t>Fail </a:t>
            </a:r>
            <a:r>
              <a:rPr lang="fr-FR" sz="2400" dirty="0" err="1" smtClean="0">
                <a:solidFill>
                  <a:schemeClr val="tx1"/>
                </a:solidFill>
                <a:latin typeface="+mn-lt"/>
              </a:rPr>
              <a:t>safe</a:t>
            </a:r>
            <a:r>
              <a:rPr lang="fr-FR" sz="2400" dirty="0" smtClean="0">
                <a:solidFill>
                  <a:schemeClr val="tx1"/>
                </a:solidFill>
                <a:latin typeface="+mn-lt"/>
              </a:rPr>
              <a:t> </a:t>
            </a:r>
            <a:r>
              <a:rPr lang="fr-FR" sz="2400" b="0" dirty="0" smtClean="0">
                <a:solidFill>
                  <a:schemeClr val="tx1"/>
                </a:solidFill>
                <a:latin typeface="+mn-lt"/>
              </a:rPr>
              <a:t>(</a:t>
            </a:r>
            <a:r>
              <a:rPr lang="fr-FR" sz="2400" b="0" i="1" dirty="0" smtClean="0">
                <a:solidFill>
                  <a:schemeClr val="tx1"/>
                </a:solidFill>
                <a:latin typeface="+mn-lt"/>
              </a:rPr>
              <a:t>Multiple </a:t>
            </a:r>
            <a:r>
              <a:rPr lang="fr-FR" sz="2400" b="0" i="1" dirty="0" err="1" smtClean="0">
                <a:solidFill>
                  <a:schemeClr val="tx1"/>
                </a:solidFill>
                <a:latin typeface="+mn-lt"/>
              </a:rPr>
              <a:t>load</a:t>
            </a:r>
            <a:r>
              <a:rPr lang="fr-FR" sz="2400" b="0" i="1" dirty="0" smtClean="0">
                <a:solidFill>
                  <a:schemeClr val="tx1"/>
                </a:solidFill>
                <a:latin typeface="+mn-lt"/>
              </a:rPr>
              <a:t> </a:t>
            </a:r>
            <a:r>
              <a:rPr lang="fr-FR" sz="2400" b="0" i="1" dirty="0" err="1" smtClean="0">
                <a:solidFill>
                  <a:schemeClr val="tx1"/>
                </a:solidFill>
                <a:latin typeface="+mn-lt"/>
              </a:rPr>
              <a:t>paths</a:t>
            </a:r>
            <a:r>
              <a:rPr lang="fr-FR" sz="2400" b="0" i="1" dirty="0" smtClean="0">
                <a:solidFill>
                  <a:schemeClr val="tx1"/>
                </a:solidFill>
                <a:latin typeface="+mn-lt"/>
              </a:rPr>
              <a:t>; crack </a:t>
            </a:r>
            <a:r>
              <a:rPr lang="fr-FR" sz="2400" b="0" i="1" dirty="0" err="1" smtClean="0">
                <a:solidFill>
                  <a:schemeClr val="tx1"/>
                </a:solidFill>
                <a:latin typeface="+mn-lt"/>
              </a:rPr>
              <a:t>arresters</a:t>
            </a:r>
            <a:r>
              <a:rPr lang="fr-FR" sz="2400" b="0" dirty="0" smtClean="0">
                <a:solidFill>
                  <a:schemeClr val="tx1"/>
                </a:solidFill>
                <a:latin typeface="+mn-lt"/>
              </a:rPr>
              <a:t>).</a:t>
            </a:r>
            <a:endParaRPr lang="fr-FR" sz="2400" b="0" dirty="0">
              <a:solidFill>
                <a:schemeClr val="tx1"/>
              </a:solidFill>
              <a:latin typeface="+mn-lt"/>
            </a:endParaRPr>
          </a:p>
          <a:p>
            <a:pPr algn="l">
              <a:spcBef>
                <a:spcPct val="0"/>
              </a:spcBef>
              <a:spcAft>
                <a:spcPct val="0"/>
              </a:spcAft>
              <a:buFont typeface="Wingdings" panose="05000000000000000000" pitchFamily="2" charset="2"/>
              <a:buChar char="Ø"/>
            </a:pPr>
            <a:r>
              <a:rPr lang="fr-FR" sz="2400" b="0" dirty="0">
                <a:solidFill>
                  <a:schemeClr val="tx1"/>
                </a:solidFill>
                <a:latin typeface="+mn-lt"/>
              </a:rPr>
              <a:t> </a:t>
            </a:r>
            <a:r>
              <a:rPr lang="fr-FR" sz="2400" dirty="0" smtClean="0">
                <a:solidFill>
                  <a:schemeClr val="tx1"/>
                </a:solidFill>
                <a:latin typeface="+mn-lt"/>
              </a:rPr>
              <a:t>Damage </a:t>
            </a:r>
            <a:r>
              <a:rPr lang="fr-FR" sz="2400" dirty="0" err="1" smtClean="0">
                <a:solidFill>
                  <a:schemeClr val="tx1"/>
                </a:solidFill>
                <a:latin typeface="+mn-lt"/>
              </a:rPr>
              <a:t>tolerance</a:t>
            </a:r>
            <a:r>
              <a:rPr lang="fr-FR" sz="2400" dirty="0" smtClean="0">
                <a:solidFill>
                  <a:schemeClr val="tx1"/>
                </a:solidFill>
                <a:latin typeface="+mn-lt"/>
              </a:rPr>
              <a:t> </a:t>
            </a:r>
            <a:r>
              <a:rPr lang="fr-FR" sz="2400" b="0" dirty="0" smtClean="0">
                <a:solidFill>
                  <a:schemeClr val="tx1"/>
                </a:solidFill>
                <a:latin typeface="+mn-lt"/>
              </a:rPr>
              <a:t>(</a:t>
            </a:r>
            <a:r>
              <a:rPr lang="fr-FR" sz="2400" b="0" i="1" dirty="0" err="1" smtClean="0">
                <a:solidFill>
                  <a:schemeClr val="tx1"/>
                </a:solidFill>
                <a:latin typeface="+mn-lt"/>
              </a:rPr>
              <a:t>controlled</a:t>
            </a:r>
            <a:r>
              <a:rPr lang="fr-FR" sz="2400" b="0" i="1" dirty="0" smtClean="0">
                <a:solidFill>
                  <a:schemeClr val="tx1"/>
                </a:solidFill>
                <a:latin typeface="+mn-lt"/>
              </a:rPr>
              <a:t> propagation of an initial crack-</a:t>
            </a:r>
            <a:r>
              <a:rPr lang="fr-FR" sz="2400" b="0" i="1" dirty="0" err="1" smtClean="0">
                <a:solidFill>
                  <a:schemeClr val="tx1"/>
                </a:solidFill>
                <a:latin typeface="+mn-lt"/>
              </a:rPr>
              <a:t>like</a:t>
            </a:r>
            <a:r>
              <a:rPr lang="fr-FR" sz="2400" b="0" i="1" dirty="0" smtClean="0">
                <a:solidFill>
                  <a:schemeClr val="tx1"/>
                </a:solidFill>
                <a:latin typeface="+mn-lt"/>
              </a:rPr>
              <a:t> </a:t>
            </a:r>
            <a:r>
              <a:rPr lang="fr-FR" sz="2400" b="0" i="1" dirty="0" err="1" smtClean="0">
                <a:solidFill>
                  <a:schemeClr val="tx1"/>
                </a:solidFill>
                <a:latin typeface="+mn-lt"/>
              </a:rPr>
              <a:t>flaw</a:t>
            </a:r>
            <a:r>
              <a:rPr lang="fr-FR" sz="2400" b="0" dirty="0" smtClean="0">
                <a:solidFill>
                  <a:schemeClr val="tx1"/>
                </a:solidFill>
                <a:latin typeface="+mn-lt"/>
              </a:rPr>
              <a:t>)</a:t>
            </a:r>
            <a:endParaRPr lang="fr-FR" sz="2400" b="0" dirty="0">
              <a:solidFill>
                <a:schemeClr val="tx1"/>
              </a:solidFill>
              <a:latin typeface="+mn-lt"/>
            </a:endParaRPr>
          </a:p>
          <a:p>
            <a:pPr algn="l">
              <a:spcBef>
                <a:spcPct val="0"/>
              </a:spcBef>
              <a:spcAft>
                <a:spcPct val="0"/>
              </a:spcAft>
            </a:pPr>
            <a:endParaRPr lang="fr-FR" sz="2400" b="0" dirty="0">
              <a:solidFill>
                <a:schemeClr val="tx1"/>
              </a:solidFill>
              <a:latin typeface="+mn-lt"/>
            </a:endParaRPr>
          </a:p>
        </p:txBody>
      </p:sp>
      <p:sp>
        <p:nvSpPr>
          <p:cNvPr id="7" name="Line 6"/>
          <p:cNvSpPr>
            <a:spLocks noChangeShapeType="1"/>
          </p:cNvSpPr>
          <p:nvPr/>
        </p:nvSpPr>
        <p:spPr bwMode="auto">
          <a:xfrm flipH="1" flipV="1">
            <a:off x="2663825" y="2754313"/>
            <a:ext cx="260350" cy="449262"/>
          </a:xfrm>
          <a:prstGeom prst="line">
            <a:avLst/>
          </a:prstGeom>
          <a:noFill/>
          <a:ln w="3810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 name="Line 7"/>
          <p:cNvSpPr>
            <a:spLocks noChangeShapeType="1"/>
          </p:cNvSpPr>
          <p:nvPr/>
        </p:nvSpPr>
        <p:spPr bwMode="auto">
          <a:xfrm flipV="1">
            <a:off x="6113463" y="3467100"/>
            <a:ext cx="568325" cy="139700"/>
          </a:xfrm>
          <a:prstGeom prst="line">
            <a:avLst/>
          </a:prstGeom>
          <a:noFill/>
          <a:ln w="38100">
            <a:solidFill>
              <a:srgbClr val="99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aphicFrame>
        <p:nvGraphicFramePr>
          <p:cNvPr id="9" name="Object 8"/>
          <p:cNvGraphicFramePr>
            <a:graphicFrameLocks noChangeAspect="1"/>
          </p:cNvGraphicFramePr>
          <p:nvPr/>
        </p:nvGraphicFramePr>
        <p:xfrm>
          <a:off x="1520825" y="1220788"/>
          <a:ext cx="803275" cy="1970087"/>
        </p:xfrm>
        <a:graphic>
          <a:graphicData uri="http://schemas.openxmlformats.org/presentationml/2006/ole">
            <mc:AlternateContent xmlns:mc="http://schemas.openxmlformats.org/markup-compatibility/2006">
              <mc:Choice xmlns:v="urn:schemas-microsoft-com:vml" Requires="v">
                <p:oleObj spid="_x0000_s13485" name="Image" r:id="rId3" imgW="1429512" imgH="3505200" progId="Word.Picture.8">
                  <p:embed/>
                </p:oleObj>
              </mc:Choice>
              <mc:Fallback>
                <p:oleObj name="Image" r:id="rId3" imgW="1429512" imgH="35052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5" y="1220788"/>
                        <a:ext cx="803275" cy="1970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9"/>
          <p:cNvGraphicFramePr>
            <a:graphicFrameLocks noChangeAspect="1"/>
          </p:cNvGraphicFramePr>
          <p:nvPr/>
        </p:nvGraphicFramePr>
        <p:xfrm>
          <a:off x="6635750" y="1285875"/>
          <a:ext cx="1560513" cy="2790825"/>
        </p:xfrm>
        <a:graphic>
          <a:graphicData uri="http://schemas.openxmlformats.org/presentationml/2006/ole">
            <mc:AlternateContent xmlns:mc="http://schemas.openxmlformats.org/markup-compatibility/2006">
              <mc:Choice xmlns:v="urn:schemas-microsoft-com:vml" Requires="v">
                <p:oleObj spid="_x0000_s13486" name="Image" r:id="rId5" imgW="1886712" imgH="3372612" progId="Word.Picture.8">
                  <p:embed/>
                </p:oleObj>
              </mc:Choice>
              <mc:Fallback>
                <p:oleObj name="Image" r:id="rId5" imgW="1886712" imgH="337261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750" y="1285875"/>
                        <a:ext cx="1560513" cy="279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nvGraphicFramePr>
        <p:xfrm>
          <a:off x="5657850" y="3963988"/>
          <a:ext cx="2768600" cy="2374900"/>
        </p:xfrm>
        <a:graphic>
          <a:graphicData uri="http://schemas.openxmlformats.org/presentationml/2006/ole">
            <mc:AlternateContent xmlns:mc="http://schemas.openxmlformats.org/markup-compatibility/2006">
              <mc:Choice xmlns:v="urn:schemas-microsoft-com:vml" Requires="v">
                <p:oleObj spid="_x0000_s13487" name="Image" r:id="rId7" imgW="5972556" imgH="5125212" progId="Word.Picture.8">
                  <p:embed/>
                </p:oleObj>
              </mc:Choice>
              <mc:Fallback>
                <p:oleObj name="Image" r:id="rId7" imgW="5972556" imgH="5125212"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7850" y="3963988"/>
                        <a:ext cx="2768600" cy="237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993744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8978"/>
            <a:ext cx="8229600" cy="1143000"/>
          </a:xfrm>
        </p:spPr>
        <p:txBody>
          <a:bodyPr/>
          <a:lstStyle/>
          <a:p>
            <a:r>
              <a:rPr lang="fr-FR" dirty="0" smtClean="0"/>
              <a:t>Certification A380</a:t>
            </a:r>
            <a:endParaRPr lang="fr-FR" dirty="0"/>
          </a:p>
        </p:txBody>
      </p:sp>
      <p:sp>
        <p:nvSpPr>
          <p:cNvPr id="3" name="Espace réservé du contenu 2"/>
          <p:cNvSpPr>
            <a:spLocks noGrp="1"/>
          </p:cNvSpPr>
          <p:nvPr>
            <p:ph idx="1"/>
          </p:nvPr>
        </p:nvSpPr>
        <p:spPr>
          <a:xfrm>
            <a:off x="327546" y="1005882"/>
            <a:ext cx="8467204" cy="4525963"/>
          </a:xfrm>
        </p:spPr>
        <p:txBody>
          <a:bodyPr/>
          <a:lstStyle/>
          <a:p>
            <a:pPr>
              <a:spcBef>
                <a:spcPct val="0"/>
              </a:spcBef>
              <a:spcAft>
                <a:spcPct val="0"/>
              </a:spcAft>
            </a:pPr>
            <a:r>
              <a:rPr lang="fr-FR" dirty="0" err="1" smtClean="0"/>
              <a:t>Accelerated</a:t>
            </a:r>
            <a:r>
              <a:rPr lang="fr-FR" dirty="0" smtClean="0"/>
              <a:t> test </a:t>
            </a:r>
            <a:r>
              <a:rPr lang="fr-FR" dirty="0" err="1" smtClean="0"/>
              <a:t>simulating</a:t>
            </a:r>
            <a:r>
              <a:rPr lang="fr-FR" dirty="0" smtClean="0"/>
              <a:t> 47 500 </a:t>
            </a:r>
            <a:r>
              <a:rPr lang="fr-FR" dirty="0" err="1" smtClean="0"/>
              <a:t>flights</a:t>
            </a:r>
            <a:r>
              <a:rPr lang="fr-FR" dirty="0" smtClean="0"/>
              <a:t>, i. e. 25 </a:t>
            </a:r>
            <a:r>
              <a:rPr lang="fr-FR" dirty="0" err="1" smtClean="0"/>
              <a:t>years</a:t>
            </a:r>
            <a:r>
              <a:rPr lang="fr-FR" dirty="0" smtClean="0"/>
              <a:t> of commercial service, in 26 </a:t>
            </a:r>
            <a:r>
              <a:rPr lang="fr-FR" dirty="0" err="1" smtClean="0"/>
              <a:t>months</a:t>
            </a:r>
            <a:endParaRPr lang="fr-FR" dirty="0"/>
          </a:p>
          <a:p>
            <a:pPr>
              <a:spcBef>
                <a:spcPct val="0"/>
              </a:spcBef>
              <a:spcAft>
                <a:spcPct val="0"/>
              </a:spcAft>
            </a:pPr>
            <a:r>
              <a:rPr lang="fr-FR" dirty="0" smtClean="0"/>
              <a:t>184 computer-</a:t>
            </a:r>
            <a:r>
              <a:rPr lang="fr-FR" dirty="0" err="1" smtClean="0"/>
              <a:t>controlled</a:t>
            </a:r>
            <a:r>
              <a:rPr lang="fr-FR" dirty="0" smtClean="0"/>
              <a:t> </a:t>
            </a:r>
            <a:r>
              <a:rPr lang="fr-FR" dirty="0" err="1" smtClean="0"/>
              <a:t>hydraulic</a:t>
            </a:r>
            <a:r>
              <a:rPr lang="fr-FR" dirty="0" smtClean="0"/>
              <a:t> </a:t>
            </a:r>
            <a:r>
              <a:rPr lang="fr-FR" dirty="0" err="1" smtClean="0"/>
              <a:t>rods</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699" y="2548031"/>
            <a:ext cx="6138649" cy="390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18077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Certification A380</a:t>
            </a:r>
            <a:endParaRPr lang="fr-FR" dirty="0"/>
          </a:p>
        </p:txBody>
      </p:sp>
      <p:sp>
        <p:nvSpPr>
          <p:cNvPr id="3" name="Espace réservé de la date 2"/>
          <p:cNvSpPr>
            <a:spLocks noGrp="1"/>
          </p:cNvSpPr>
          <p:nvPr>
            <p:ph type="dt" sz="half" idx="10"/>
          </p:nvPr>
        </p:nvSpPr>
        <p:spPr/>
        <p:txBody>
          <a:bodyPr/>
          <a:lstStyle/>
          <a:p>
            <a:pPr>
              <a:defRPr/>
            </a:pPr>
            <a:r>
              <a:rPr lang="fr-FR" smtClean="0"/>
              <a:t>G. Hénaff – 2016</a:t>
            </a:r>
            <a:endParaRPr lang="en-GB"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88" y="1389063"/>
            <a:ext cx="2090737"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3116263"/>
            <a:ext cx="4267200"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075" y="1389063"/>
            <a:ext cx="35814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9430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smtClean="0"/>
              <a:t>Design </a:t>
            </a:r>
            <a:r>
              <a:rPr lang="fr-FR" dirty="0" err="1" smtClean="0"/>
              <a:t>criteria</a:t>
            </a:r>
            <a:r>
              <a:rPr lang="fr-FR" dirty="0" smtClean="0"/>
              <a:t> for the A380 fuselage</a:t>
            </a:r>
            <a:endParaRPr lang="fr-FR" dirty="0"/>
          </a:p>
        </p:txBody>
      </p:sp>
      <p:sp>
        <p:nvSpPr>
          <p:cNvPr id="3" name="Espace réservé de la date 2"/>
          <p:cNvSpPr>
            <a:spLocks noGrp="1"/>
          </p:cNvSpPr>
          <p:nvPr>
            <p:ph type="dt" sz="half" idx="10"/>
          </p:nvPr>
        </p:nvSpPr>
        <p:spPr/>
        <p:txBody>
          <a:bodyPr/>
          <a:lstStyle/>
          <a:p>
            <a:pPr>
              <a:defRPr/>
            </a:pPr>
            <a:r>
              <a:rPr lang="fr-FR" smtClean="0"/>
              <a:t>G. Hénaff – 2016</a:t>
            </a:r>
            <a:endParaRPr lang="en-GB"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584325"/>
            <a:ext cx="8605838"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3232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1058"/>
            <a:ext cx="8229600" cy="1143000"/>
          </a:xfrm>
        </p:spPr>
        <p:txBody>
          <a:bodyPr/>
          <a:lstStyle/>
          <a:p>
            <a:r>
              <a:rPr lang="fr-FR" dirty="0" smtClean="0"/>
              <a:t>Design </a:t>
            </a:r>
            <a:r>
              <a:rPr lang="fr-FR" dirty="0" err="1" smtClean="0"/>
              <a:t>criteria</a:t>
            </a:r>
            <a:r>
              <a:rPr lang="fr-FR" dirty="0" smtClean="0"/>
              <a:t> for the A380 </a:t>
            </a:r>
            <a:r>
              <a:rPr lang="fr-FR" dirty="0" err="1" smtClean="0"/>
              <a:t>wing</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8099946" cy="4511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722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Timeline</a:t>
            </a:r>
            <a:r>
              <a:rPr lang="fr-FR" dirty="0"/>
              <a:t> of </a:t>
            </a:r>
            <a:r>
              <a:rPr lang="fr-FR" dirty="0" err="1"/>
              <a:t>early</a:t>
            </a:r>
            <a:r>
              <a:rPr lang="fr-FR" dirty="0"/>
              <a:t> </a:t>
            </a:r>
            <a:r>
              <a:rPr lang="fr-FR" dirty="0" err="1"/>
              <a:t>research</a:t>
            </a:r>
            <a:r>
              <a:rPr lang="fr-FR" dirty="0"/>
              <a:t> </a:t>
            </a:r>
            <a:r>
              <a:rPr lang="fr-FR" dirty="0" err="1"/>
              <a:t>history</a:t>
            </a:r>
            <a:endParaRPr lang="fr-FR" dirty="0"/>
          </a:p>
        </p:txBody>
      </p:sp>
      <p:sp>
        <p:nvSpPr>
          <p:cNvPr id="3" name="Espace réservé du contenu 2"/>
          <p:cNvSpPr>
            <a:spLocks noGrp="1"/>
          </p:cNvSpPr>
          <p:nvPr>
            <p:ph idx="1"/>
          </p:nvPr>
        </p:nvSpPr>
        <p:spPr/>
        <p:txBody>
          <a:bodyPr>
            <a:normAutofit fontScale="62500" lnSpcReduction="20000"/>
          </a:bodyPr>
          <a:lstStyle/>
          <a:p>
            <a:r>
              <a:rPr lang="fr-FR" b="1" dirty="0"/>
              <a:t>1910</a:t>
            </a:r>
            <a:r>
              <a:rPr lang="fr-FR" dirty="0"/>
              <a:t>: O. H. Basquin proposes a log-log </a:t>
            </a:r>
            <a:r>
              <a:rPr lang="fr-FR" dirty="0" err="1"/>
              <a:t>relationship</a:t>
            </a:r>
            <a:r>
              <a:rPr lang="fr-FR" dirty="0"/>
              <a:t> for </a:t>
            </a:r>
            <a:r>
              <a:rPr lang="fr-FR" dirty="0" smtClean="0"/>
              <a:t>S-N </a:t>
            </a:r>
            <a:r>
              <a:rPr lang="fr-FR" dirty="0" err="1"/>
              <a:t>curves</a:t>
            </a:r>
            <a:r>
              <a:rPr lang="fr-FR" dirty="0"/>
              <a:t> </a:t>
            </a:r>
            <a:r>
              <a:rPr lang="fr-FR" dirty="0" err="1"/>
              <a:t>using</a:t>
            </a:r>
            <a:r>
              <a:rPr lang="fr-FR" dirty="0"/>
              <a:t> </a:t>
            </a:r>
            <a:r>
              <a:rPr lang="fr-FR" dirty="0" err="1"/>
              <a:t>Wohler’s</a:t>
            </a:r>
            <a:r>
              <a:rPr lang="fr-FR" dirty="0"/>
              <a:t> data.</a:t>
            </a:r>
          </a:p>
          <a:p>
            <a:r>
              <a:rPr lang="fr-FR" b="1" dirty="0"/>
              <a:t>1945</a:t>
            </a:r>
            <a:r>
              <a:rPr lang="fr-FR" dirty="0"/>
              <a:t>: A. M. Miner popularises A. </a:t>
            </a:r>
            <a:r>
              <a:rPr lang="fr-FR" dirty="0" err="1"/>
              <a:t>Palgrem’s</a:t>
            </a:r>
            <a:r>
              <a:rPr lang="fr-FR" dirty="0"/>
              <a:t> </a:t>
            </a:r>
            <a:r>
              <a:rPr lang="fr-FR" dirty="0" err="1"/>
              <a:t>linear</a:t>
            </a:r>
            <a:r>
              <a:rPr lang="fr-FR" dirty="0"/>
              <a:t> damage </a:t>
            </a:r>
            <a:r>
              <a:rPr lang="fr-FR" dirty="0" err="1"/>
              <a:t>rule</a:t>
            </a:r>
            <a:r>
              <a:rPr lang="fr-FR" dirty="0"/>
              <a:t> (1924) as a </a:t>
            </a:r>
            <a:r>
              <a:rPr lang="fr-FR" dirty="0" err="1"/>
              <a:t>practical</a:t>
            </a:r>
            <a:r>
              <a:rPr lang="fr-FR" dirty="0"/>
              <a:t> design </a:t>
            </a:r>
            <a:r>
              <a:rPr lang="fr-FR" dirty="0" err="1"/>
              <a:t>tool</a:t>
            </a:r>
            <a:r>
              <a:rPr lang="fr-FR" dirty="0"/>
              <a:t>.</a:t>
            </a:r>
          </a:p>
          <a:p>
            <a:r>
              <a:rPr lang="fr-FR" b="1" dirty="0"/>
              <a:t>1954</a:t>
            </a:r>
            <a:r>
              <a:rPr lang="fr-FR" dirty="0"/>
              <a:t>: L. F. Coffin and S. S. </a:t>
            </a:r>
            <a:r>
              <a:rPr lang="fr-FR" dirty="0" err="1"/>
              <a:t>Manson</a:t>
            </a:r>
            <a:r>
              <a:rPr lang="fr-FR" dirty="0"/>
              <a:t> </a:t>
            </a:r>
            <a:r>
              <a:rPr lang="fr-FR" dirty="0" err="1"/>
              <a:t>explain</a:t>
            </a:r>
            <a:r>
              <a:rPr lang="fr-FR" dirty="0"/>
              <a:t> fatigue crack </a:t>
            </a:r>
            <a:r>
              <a:rPr lang="fr-FR" dirty="0" err="1"/>
              <a:t>growth</a:t>
            </a:r>
            <a:r>
              <a:rPr lang="fr-FR" dirty="0"/>
              <a:t> in </a:t>
            </a:r>
            <a:r>
              <a:rPr lang="fr-FR" dirty="0" err="1"/>
              <a:t>terms</a:t>
            </a:r>
            <a:r>
              <a:rPr lang="fr-FR" dirty="0"/>
              <a:t> of </a:t>
            </a:r>
            <a:r>
              <a:rPr lang="fr-FR" dirty="0" err="1"/>
              <a:t>cyclic</a:t>
            </a:r>
            <a:r>
              <a:rPr lang="fr-FR" dirty="0"/>
              <a:t> plastic </a:t>
            </a:r>
            <a:r>
              <a:rPr lang="fr-FR" dirty="0" err="1"/>
              <a:t>strain</a:t>
            </a:r>
            <a:r>
              <a:rPr lang="fr-FR" dirty="0"/>
              <a:t> </a:t>
            </a:r>
            <a:r>
              <a:rPr lang="fr-FR" dirty="0" err="1"/>
              <a:t>at</a:t>
            </a:r>
            <a:r>
              <a:rPr lang="fr-FR" dirty="0"/>
              <a:t> the crack tip</a:t>
            </a:r>
            <a:r>
              <a:rPr lang="fr-FR" dirty="0" smtClean="0"/>
              <a:t>. A </a:t>
            </a:r>
            <a:r>
              <a:rPr lang="fr-FR" dirty="0" err="1" smtClean="0"/>
              <a:t>series</a:t>
            </a:r>
            <a:r>
              <a:rPr lang="fr-FR" dirty="0" smtClean="0"/>
              <a:t> of crash </a:t>
            </a:r>
            <a:r>
              <a:rPr lang="fr-FR" dirty="0" err="1" smtClean="0"/>
              <a:t>occurs</a:t>
            </a:r>
            <a:r>
              <a:rPr lang="fr-FR" dirty="0" smtClean="0"/>
              <a:t> on </a:t>
            </a:r>
            <a:r>
              <a:rPr lang="fr-FR" dirty="0" err="1" smtClean="0"/>
              <a:t>teh</a:t>
            </a:r>
            <a:r>
              <a:rPr lang="fr-FR" dirty="0" smtClean="0"/>
              <a:t> </a:t>
            </a:r>
            <a:r>
              <a:rPr lang="fr-FR" dirty="0" err="1" smtClean="0"/>
              <a:t>Comet</a:t>
            </a:r>
            <a:r>
              <a:rPr lang="fr-FR" dirty="0" smtClean="0"/>
              <a:t> I civil transport </a:t>
            </a:r>
            <a:r>
              <a:rPr lang="fr-FR" dirty="0" err="1" smtClean="0"/>
              <a:t>aircraft</a:t>
            </a:r>
            <a:r>
              <a:rPr lang="fr-FR" dirty="0" smtClean="0"/>
              <a:t>.</a:t>
            </a:r>
            <a:endParaRPr lang="fr-FR" dirty="0"/>
          </a:p>
          <a:p>
            <a:r>
              <a:rPr lang="fr-FR" b="1" dirty="0"/>
              <a:t>1961</a:t>
            </a:r>
            <a:r>
              <a:rPr lang="fr-FR" dirty="0"/>
              <a:t>: P. C. Paris proposes </a:t>
            </a:r>
            <a:r>
              <a:rPr lang="fr-FR" dirty="0" err="1"/>
              <a:t>methods</a:t>
            </a:r>
            <a:r>
              <a:rPr lang="fr-FR" dirty="0"/>
              <a:t> for </a:t>
            </a:r>
            <a:r>
              <a:rPr lang="fr-FR" dirty="0" err="1"/>
              <a:t>predicting</a:t>
            </a:r>
            <a:r>
              <a:rPr lang="fr-FR" dirty="0"/>
              <a:t> the fatigue crack </a:t>
            </a:r>
            <a:r>
              <a:rPr lang="fr-FR" dirty="0" err="1"/>
              <a:t>growth</a:t>
            </a:r>
            <a:r>
              <a:rPr lang="fr-FR" dirty="0"/>
              <a:t> rate in the face of </a:t>
            </a:r>
            <a:r>
              <a:rPr lang="fr-FR" dirty="0" err="1"/>
              <a:t>initila</a:t>
            </a:r>
            <a:r>
              <a:rPr lang="fr-FR" dirty="0"/>
              <a:t> </a:t>
            </a:r>
            <a:r>
              <a:rPr lang="fr-FR" dirty="0" err="1"/>
              <a:t>septicism</a:t>
            </a:r>
            <a:r>
              <a:rPr lang="fr-FR" dirty="0"/>
              <a:t> and </a:t>
            </a:r>
            <a:r>
              <a:rPr lang="fr-FR" dirty="0" err="1"/>
              <a:t>popular</a:t>
            </a:r>
            <a:r>
              <a:rPr lang="fr-FR" dirty="0"/>
              <a:t> </a:t>
            </a:r>
            <a:r>
              <a:rPr lang="fr-FR" dirty="0" err="1"/>
              <a:t>defence</a:t>
            </a:r>
            <a:r>
              <a:rPr lang="fr-FR" dirty="0"/>
              <a:t> of </a:t>
            </a:r>
            <a:r>
              <a:rPr lang="fr-FR" dirty="0" err="1"/>
              <a:t>Miner’s</a:t>
            </a:r>
            <a:r>
              <a:rPr lang="fr-FR" dirty="0"/>
              <a:t>  </a:t>
            </a:r>
            <a:r>
              <a:rPr lang="fr-FR" dirty="0" err="1"/>
              <a:t>rule</a:t>
            </a:r>
            <a:r>
              <a:rPr lang="fr-FR" dirty="0"/>
              <a:t>.</a:t>
            </a:r>
          </a:p>
          <a:p>
            <a:r>
              <a:rPr lang="fr-FR" b="1" dirty="0"/>
              <a:t>1968</a:t>
            </a:r>
            <a:r>
              <a:rPr lang="fr-FR" dirty="0"/>
              <a:t>: </a:t>
            </a:r>
            <a:r>
              <a:rPr lang="fr-FR" dirty="0" err="1"/>
              <a:t>Tatsuo</a:t>
            </a:r>
            <a:r>
              <a:rPr lang="fr-FR" dirty="0"/>
              <a:t> </a:t>
            </a:r>
            <a:r>
              <a:rPr lang="fr-FR" dirty="0" err="1"/>
              <a:t>Endo</a:t>
            </a:r>
            <a:r>
              <a:rPr lang="fr-FR" dirty="0"/>
              <a:t> and M. </a:t>
            </a:r>
            <a:r>
              <a:rPr lang="fr-FR" dirty="0" err="1"/>
              <a:t>Matsuishi</a:t>
            </a:r>
            <a:r>
              <a:rPr lang="fr-FR" dirty="0"/>
              <a:t> devise the </a:t>
            </a:r>
            <a:r>
              <a:rPr lang="fr-FR" dirty="0" err="1"/>
              <a:t>rainflow</a:t>
            </a:r>
            <a:r>
              <a:rPr lang="fr-FR" dirty="0"/>
              <a:t> </a:t>
            </a:r>
            <a:r>
              <a:rPr lang="fr-FR" dirty="0" err="1"/>
              <a:t>counting</a:t>
            </a:r>
            <a:r>
              <a:rPr lang="fr-FR" dirty="0"/>
              <a:t> </a:t>
            </a:r>
            <a:r>
              <a:rPr lang="fr-FR" dirty="0" err="1"/>
              <a:t>algorithm</a:t>
            </a:r>
            <a:r>
              <a:rPr lang="fr-FR" dirty="0"/>
              <a:t> and </a:t>
            </a:r>
            <a:r>
              <a:rPr lang="fr-FR" dirty="0" err="1"/>
              <a:t>enable</a:t>
            </a:r>
            <a:r>
              <a:rPr lang="fr-FR" dirty="0"/>
              <a:t> the </a:t>
            </a:r>
            <a:r>
              <a:rPr lang="fr-FR" dirty="0" err="1"/>
              <a:t>reliable</a:t>
            </a:r>
            <a:r>
              <a:rPr lang="fr-FR" dirty="0"/>
              <a:t> application of </a:t>
            </a:r>
            <a:r>
              <a:rPr lang="fr-FR" dirty="0" err="1"/>
              <a:t>Miner’s</a:t>
            </a:r>
            <a:r>
              <a:rPr lang="fr-FR" dirty="0"/>
              <a:t> </a:t>
            </a:r>
            <a:r>
              <a:rPr lang="fr-FR" dirty="0" err="1"/>
              <a:t>rule</a:t>
            </a:r>
            <a:r>
              <a:rPr lang="fr-FR" dirty="0"/>
              <a:t> to </a:t>
            </a:r>
            <a:r>
              <a:rPr lang="fr-FR" dirty="0" err="1"/>
              <a:t>random</a:t>
            </a:r>
            <a:r>
              <a:rPr lang="fr-FR" dirty="0"/>
              <a:t> </a:t>
            </a:r>
            <a:r>
              <a:rPr lang="fr-FR" dirty="0" err="1"/>
              <a:t>loading</a:t>
            </a:r>
            <a:endParaRPr lang="fr-FR" dirty="0"/>
          </a:p>
          <a:p>
            <a:r>
              <a:rPr lang="fr-FR" b="1" dirty="0"/>
              <a:t>1970</a:t>
            </a:r>
            <a:r>
              <a:rPr lang="fr-FR" dirty="0"/>
              <a:t>: W. Elber </a:t>
            </a:r>
            <a:r>
              <a:rPr lang="fr-FR" dirty="0" err="1"/>
              <a:t>elucidates</a:t>
            </a:r>
            <a:r>
              <a:rPr lang="fr-FR" dirty="0"/>
              <a:t> the </a:t>
            </a:r>
            <a:r>
              <a:rPr lang="fr-FR" dirty="0" err="1"/>
              <a:t>mechanisms</a:t>
            </a:r>
            <a:r>
              <a:rPr lang="fr-FR" dirty="0"/>
              <a:t> and importance of crack </a:t>
            </a:r>
            <a:r>
              <a:rPr lang="fr-FR" dirty="0" err="1"/>
              <a:t>closure</a:t>
            </a:r>
            <a:r>
              <a:rPr lang="fr-FR" dirty="0"/>
              <a:t> in </a:t>
            </a:r>
            <a:r>
              <a:rPr lang="fr-FR" dirty="0" err="1"/>
              <a:t>slowing</a:t>
            </a:r>
            <a:r>
              <a:rPr lang="fr-FR" dirty="0"/>
              <a:t> the </a:t>
            </a:r>
            <a:r>
              <a:rPr lang="fr-FR" dirty="0" err="1"/>
              <a:t>growth</a:t>
            </a:r>
            <a:r>
              <a:rPr lang="fr-FR" dirty="0"/>
              <a:t> of a fatigue crack due to the </a:t>
            </a:r>
            <a:r>
              <a:rPr lang="fr-FR" dirty="0" err="1"/>
              <a:t>wedging</a:t>
            </a:r>
            <a:r>
              <a:rPr lang="fr-FR" dirty="0"/>
              <a:t> </a:t>
            </a:r>
            <a:r>
              <a:rPr lang="fr-FR" dirty="0" err="1"/>
              <a:t>effect</a:t>
            </a:r>
            <a:r>
              <a:rPr lang="fr-FR" dirty="0"/>
              <a:t> of the plastic </a:t>
            </a:r>
            <a:r>
              <a:rPr lang="fr-FR" dirty="0" err="1"/>
              <a:t>wake</a:t>
            </a:r>
            <a:r>
              <a:rPr lang="fr-FR" dirty="0"/>
              <a:t> </a:t>
            </a:r>
            <a:r>
              <a:rPr lang="fr-FR" dirty="0" err="1"/>
              <a:t>left</a:t>
            </a:r>
            <a:r>
              <a:rPr lang="fr-FR" dirty="0"/>
              <a:t> </a:t>
            </a:r>
            <a:r>
              <a:rPr lang="fr-FR" dirty="0" err="1"/>
              <a:t>behind</a:t>
            </a:r>
            <a:r>
              <a:rPr lang="fr-FR" dirty="0"/>
              <a:t> the crack tip.</a:t>
            </a:r>
          </a:p>
          <a:p>
            <a:pPr marL="0" indent="0">
              <a:buNone/>
            </a:pP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Tree>
    <p:extLst>
      <p:ext uri="{BB962C8B-B14F-4D97-AF65-F5344CB8AC3E}">
        <p14:creationId xmlns:p14="http://schemas.microsoft.com/office/powerpoint/2010/main" val="1715101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lstStyle/>
          <a:p>
            <a:r>
              <a:rPr lang="fr-FR" dirty="0"/>
              <a:t>The </a:t>
            </a:r>
            <a:r>
              <a:rPr lang="fr-FR" dirty="0" smtClean="0"/>
              <a:t>crash </a:t>
            </a:r>
            <a:r>
              <a:rPr lang="fr-FR" dirty="0"/>
              <a:t>of the Versailles train</a:t>
            </a:r>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sp>
        <p:nvSpPr>
          <p:cNvPr id="6" name="Text Box 19"/>
          <p:cNvSpPr txBox="1">
            <a:spLocks noChangeArrowheads="1"/>
          </p:cNvSpPr>
          <p:nvPr/>
        </p:nvSpPr>
        <p:spPr bwMode="auto">
          <a:xfrm>
            <a:off x="4086611" y="1318923"/>
            <a:ext cx="4817914" cy="4154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r>
              <a:rPr lang="en-US" sz="2400" b="0" dirty="0">
                <a:solidFill>
                  <a:schemeClr val="tx1"/>
                </a:solidFill>
                <a:latin typeface="+mn-lt"/>
              </a:rPr>
              <a:t>The </a:t>
            </a:r>
            <a:r>
              <a:rPr lang="en-US" sz="2400" b="0" dirty="0" err="1">
                <a:solidFill>
                  <a:schemeClr val="tx1"/>
                </a:solidFill>
                <a:latin typeface="+mn-lt"/>
              </a:rPr>
              <a:t>Meudon</a:t>
            </a:r>
            <a:r>
              <a:rPr lang="en-US" sz="2400" b="0" dirty="0">
                <a:solidFill>
                  <a:schemeClr val="tx1"/>
                </a:solidFill>
                <a:latin typeface="+mn-lt"/>
              </a:rPr>
              <a:t> railway disaster is the first railway disaster in France and one of the first in the world. On May 8, 1842, a train from Versailles to Paris derailed in the Bellevue trench at </a:t>
            </a:r>
            <a:r>
              <a:rPr lang="en-US" sz="2400" b="0" dirty="0" err="1">
                <a:solidFill>
                  <a:schemeClr val="tx1"/>
                </a:solidFill>
                <a:latin typeface="+mn-lt"/>
              </a:rPr>
              <a:t>Meudon</a:t>
            </a:r>
            <a:r>
              <a:rPr lang="en-US" sz="2400" b="0" dirty="0">
                <a:solidFill>
                  <a:schemeClr val="tx1"/>
                </a:solidFill>
                <a:latin typeface="+mn-lt"/>
              </a:rPr>
              <a:t>. This derailment is followed by an overlap of leading cars followed by a fire. The accident caused 55 deaths including the sailor and explorer Jules Dumont </a:t>
            </a:r>
            <a:r>
              <a:rPr lang="en-US" sz="2400" b="0" dirty="0" err="1">
                <a:solidFill>
                  <a:schemeClr val="tx1"/>
                </a:solidFill>
                <a:latin typeface="+mn-lt"/>
              </a:rPr>
              <a:t>d'Urville</a:t>
            </a:r>
            <a:r>
              <a:rPr lang="en-US" sz="2400" b="0" dirty="0">
                <a:solidFill>
                  <a:schemeClr val="tx1"/>
                </a:solidFill>
                <a:latin typeface="+mn-lt"/>
              </a:rPr>
              <a:t> and his family.</a:t>
            </a:r>
            <a:endParaRPr lang="fr-FR" sz="2400" b="0" dirty="0">
              <a:solidFill>
                <a:schemeClr val="tx1"/>
              </a:solidFill>
              <a:latin typeface="+mn-lt"/>
            </a:endParaRPr>
          </a:p>
        </p:txBody>
      </p:sp>
      <p:pic>
        <p:nvPicPr>
          <p:cNvPr id="7" name="Picture 18" descr="versaille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76" y="944350"/>
            <a:ext cx="378777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desc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3875963"/>
            <a:ext cx="3943735" cy="231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344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fr-FR" dirty="0" err="1"/>
              <a:t>Historic</a:t>
            </a:r>
            <a:r>
              <a:rPr lang="fr-FR" dirty="0"/>
              <a:t> </a:t>
            </a:r>
            <a:r>
              <a:rPr lang="fr-FR" dirty="0" err="1"/>
              <a:t>Timeline</a:t>
            </a:r>
            <a:endParaRPr lang="fr-FR" dirty="0" smtClean="0"/>
          </a:p>
        </p:txBody>
      </p:sp>
      <p:sp>
        <p:nvSpPr>
          <p:cNvPr id="8195" name="Rectangle 8"/>
          <p:cNvSpPr>
            <a:spLocks noChangeArrowheads="1"/>
          </p:cNvSpPr>
          <p:nvPr/>
        </p:nvSpPr>
        <p:spPr bwMode="auto">
          <a:xfrm>
            <a:off x="322262" y="1209503"/>
            <a:ext cx="849947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1200" b="1">
                <a:solidFill>
                  <a:srgbClr val="000099"/>
                </a:solidFill>
                <a:latin typeface="Comic Sans MS" panose="030F0702030302020204" pitchFamily="66" charset="0"/>
              </a:defRPr>
            </a:lvl1pPr>
            <a:lvl2pPr marL="742950" indent="-285750">
              <a:defRPr sz="1200" b="1">
                <a:solidFill>
                  <a:srgbClr val="000099"/>
                </a:solidFill>
                <a:latin typeface="Comic Sans MS" panose="030F0702030302020204" pitchFamily="66" charset="0"/>
              </a:defRPr>
            </a:lvl2pPr>
            <a:lvl3pPr marL="1143000" indent="-228600">
              <a:defRPr sz="1200" b="1">
                <a:solidFill>
                  <a:srgbClr val="000099"/>
                </a:solidFill>
                <a:latin typeface="Comic Sans MS" panose="030F0702030302020204" pitchFamily="66" charset="0"/>
              </a:defRPr>
            </a:lvl3pPr>
            <a:lvl4pPr marL="1600200" indent="-228600">
              <a:defRPr sz="1200" b="1">
                <a:solidFill>
                  <a:srgbClr val="000099"/>
                </a:solidFill>
                <a:latin typeface="Comic Sans MS" panose="030F0702030302020204" pitchFamily="66" charset="0"/>
              </a:defRPr>
            </a:lvl4pPr>
            <a:lvl5pPr marL="2057400" indent="-228600">
              <a:defRPr sz="1200" b="1">
                <a:solidFill>
                  <a:srgbClr val="000099"/>
                </a:solidFill>
                <a:latin typeface="Comic Sans MS" panose="030F0702030302020204" pitchFamily="66" charset="0"/>
              </a:defRPr>
            </a:lvl5pPr>
            <a:lvl6pPr marL="2514600" indent="-228600" algn="ctr" eaLnBrk="0" fontAlgn="base" hangingPunct="0">
              <a:spcBef>
                <a:spcPts val="500"/>
              </a:spcBef>
              <a:spcAft>
                <a:spcPts val="500"/>
              </a:spcAft>
              <a:defRPr sz="1200" b="1">
                <a:solidFill>
                  <a:srgbClr val="000099"/>
                </a:solidFill>
                <a:latin typeface="Comic Sans MS" panose="030F0702030302020204" pitchFamily="66" charset="0"/>
              </a:defRPr>
            </a:lvl6pPr>
            <a:lvl7pPr marL="2971800" indent="-228600" algn="ctr" eaLnBrk="0" fontAlgn="base" hangingPunct="0">
              <a:spcBef>
                <a:spcPts val="500"/>
              </a:spcBef>
              <a:spcAft>
                <a:spcPts val="500"/>
              </a:spcAft>
              <a:defRPr sz="1200" b="1">
                <a:solidFill>
                  <a:srgbClr val="000099"/>
                </a:solidFill>
                <a:latin typeface="Comic Sans MS" panose="030F0702030302020204" pitchFamily="66" charset="0"/>
              </a:defRPr>
            </a:lvl7pPr>
            <a:lvl8pPr marL="3429000" indent="-228600" algn="ctr" eaLnBrk="0" fontAlgn="base" hangingPunct="0">
              <a:spcBef>
                <a:spcPts val="500"/>
              </a:spcBef>
              <a:spcAft>
                <a:spcPts val="500"/>
              </a:spcAft>
              <a:defRPr sz="1200" b="1">
                <a:solidFill>
                  <a:srgbClr val="000099"/>
                </a:solidFill>
                <a:latin typeface="Comic Sans MS" panose="030F0702030302020204" pitchFamily="66" charset="0"/>
              </a:defRPr>
            </a:lvl8pPr>
            <a:lvl9pPr marL="3886200" indent="-228600" algn="ctr" eaLnBrk="0" fontAlgn="base" hangingPunct="0">
              <a:spcBef>
                <a:spcPts val="500"/>
              </a:spcBef>
              <a:spcAft>
                <a:spcPts val="500"/>
              </a:spcAft>
              <a:defRPr sz="1200" b="1">
                <a:solidFill>
                  <a:srgbClr val="000099"/>
                </a:solidFill>
                <a:latin typeface="Comic Sans MS" panose="030F0702030302020204" pitchFamily="66" charset="0"/>
              </a:defRPr>
            </a:lvl9pPr>
          </a:lstStyle>
          <a:p>
            <a:pPr algn="just">
              <a:spcBef>
                <a:spcPct val="0"/>
              </a:spcBef>
              <a:spcAft>
                <a:spcPct val="0"/>
              </a:spcAft>
            </a:pPr>
            <a:r>
              <a:rPr lang="en-US" sz="2400" b="0" dirty="0">
                <a:solidFill>
                  <a:schemeClr val="tx1"/>
                </a:solidFill>
                <a:latin typeface="+mn-lt"/>
              </a:rPr>
              <a:t>In the early 1840s, Scottish engineer William </a:t>
            </a:r>
            <a:r>
              <a:rPr lang="en-US" sz="2400" b="0" dirty="0" err="1">
                <a:solidFill>
                  <a:schemeClr val="tx1"/>
                </a:solidFill>
                <a:latin typeface="+mn-lt"/>
              </a:rPr>
              <a:t>Rankine</a:t>
            </a:r>
            <a:r>
              <a:rPr lang="en-US" sz="2400" b="0" dirty="0">
                <a:solidFill>
                  <a:schemeClr val="tx1"/>
                </a:solidFill>
                <a:latin typeface="+mn-lt"/>
              </a:rPr>
              <a:t> (1820-1872) began to examine broken axle fracture surfaces </a:t>
            </a:r>
            <a:r>
              <a:rPr lang="en-US" sz="2400" b="0" dirty="0" smtClean="0">
                <a:solidFill>
                  <a:schemeClr val="tx1"/>
                </a:solidFill>
                <a:latin typeface="+mn-lt"/>
              </a:rPr>
              <a:t>and showed </a:t>
            </a:r>
            <a:r>
              <a:rPr lang="en-US" sz="2400" b="0" dirty="0">
                <a:solidFill>
                  <a:schemeClr val="tx1"/>
                </a:solidFill>
                <a:latin typeface="+mn-lt"/>
              </a:rPr>
              <a:t>that the mode of rupture was not related to </a:t>
            </a:r>
            <a:r>
              <a:rPr lang="en-US" sz="2400" b="0" dirty="0" smtClean="0">
                <a:solidFill>
                  <a:schemeClr val="tx1"/>
                </a:solidFill>
                <a:latin typeface="+mn-lt"/>
              </a:rPr>
              <a:t>any “Brittleness” of the material used, </a:t>
            </a:r>
            <a:r>
              <a:rPr lang="en-US" sz="2400" b="0" dirty="0">
                <a:solidFill>
                  <a:schemeClr val="tx1"/>
                </a:solidFill>
                <a:latin typeface="+mn-lt"/>
              </a:rPr>
              <a:t>but to a mode of failure now known as fatigue mode. At </a:t>
            </a:r>
            <a:r>
              <a:rPr lang="en-US" sz="2400" b="0" dirty="0" smtClean="0">
                <a:solidFill>
                  <a:schemeClr val="tx1"/>
                </a:solidFill>
                <a:latin typeface="+mn-lt"/>
              </a:rPr>
              <a:t>that </a:t>
            </a:r>
            <a:r>
              <a:rPr lang="en-US" sz="2400" b="0" dirty="0">
                <a:solidFill>
                  <a:schemeClr val="tx1"/>
                </a:solidFill>
                <a:latin typeface="+mn-lt"/>
              </a:rPr>
              <a:t>time, there was </a:t>
            </a:r>
            <a:r>
              <a:rPr lang="en-US" sz="2400" b="0" dirty="0" smtClean="0">
                <a:solidFill>
                  <a:schemeClr val="tx1"/>
                </a:solidFill>
                <a:latin typeface="+mn-lt"/>
              </a:rPr>
              <a:t>indeed a </a:t>
            </a:r>
            <a:r>
              <a:rPr lang="en-US" sz="2400" b="0" dirty="0">
                <a:solidFill>
                  <a:schemeClr val="tx1"/>
                </a:solidFill>
                <a:latin typeface="+mn-lt"/>
              </a:rPr>
              <a:t>lot of confusion about the problem. His theory will be contested for several years by advocates of an opposite and erroneous theory around the myth, somehow strange, of a hypothetical "re-crystallization", weakening the material </a:t>
            </a:r>
            <a:r>
              <a:rPr lang="en-US" sz="2400" b="0" dirty="0" smtClean="0">
                <a:solidFill>
                  <a:schemeClr val="tx1"/>
                </a:solidFill>
                <a:latin typeface="+mn-lt"/>
              </a:rPr>
              <a:t>when </a:t>
            </a:r>
            <a:r>
              <a:rPr lang="en-US" sz="2400" b="0" dirty="0">
                <a:solidFill>
                  <a:schemeClr val="tx1"/>
                </a:solidFill>
                <a:latin typeface="+mn-lt"/>
              </a:rPr>
              <a:t>applying a field of constraint.</a:t>
            </a:r>
            <a:endParaRPr lang="fr-FR" sz="2400" dirty="0">
              <a:solidFill>
                <a:schemeClr val="tx1"/>
              </a:solidFill>
              <a:latin typeface="+mn-lt"/>
            </a:endParaRPr>
          </a:p>
        </p:txBody>
      </p:sp>
      <p:pic>
        <p:nvPicPr>
          <p:cNvPr id="819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497" y="4191717"/>
            <a:ext cx="1824037"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9533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5331"/>
            <a:ext cx="8229600" cy="1143000"/>
          </a:xfrm>
        </p:spPr>
        <p:txBody>
          <a:bodyPr/>
          <a:lstStyle/>
          <a:p>
            <a:r>
              <a:rPr lang="fr-FR" dirty="0" err="1" smtClean="0"/>
              <a:t>Historic</a:t>
            </a:r>
            <a:r>
              <a:rPr lang="fr-FR" dirty="0" smtClean="0"/>
              <a:t> </a:t>
            </a:r>
            <a:r>
              <a:rPr lang="fr-FR" dirty="0" err="1" smtClean="0"/>
              <a:t>Timeline</a:t>
            </a:r>
            <a:endParaRPr lang="fr-FR" dirty="0"/>
          </a:p>
        </p:txBody>
      </p:sp>
      <p:sp>
        <p:nvSpPr>
          <p:cNvPr id="4" name="Espace réservé de la date 3"/>
          <p:cNvSpPr>
            <a:spLocks noGrp="1"/>
          </p:cNvSpPr>
          <p:nvPr>
            <p:ph type="dt" sz="half" idx="10"/>
          </p:nvPr>
        </p:nvSpPr>
        <p:spPr/>
        <p:txBody>
          <a:bodyPr/>
          <a:lstStyle/>
          <a:p>
            <a:pPr>
              <a:defRPr/>
            </a:pPr>
            <a:r>
              <a:rPr lang="fr-FR" smtClean="0"/>
              <a:t>G. Hénaff – 2016</a:t>
            </a:r>
            <a:endParaRPr lang="en-GB"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37" y="2084388"/>
            <a:ext cx="2630488"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975" y="712788"/>
            <a:ext cx="1046162" cy="134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ZoneTexte 6"/>
          <p:cNvSpPr txBox="1"/>
          <p:nvPr/>
        </p:nvSpPr>
        <p:spPr>
          <a:xfrm>
            <a:off x="6372224" y="1387475"/>
            <a:ext cx="1268413" cy="923330"/>
          </a:xfrm>
          <a:prstGeom prst="rect">
            <a:avLst/>
          </a:prstGeom>
          <a:noFill/>
        </p:spPr>
        <p:txBody>
          <a:bodyPr wrap="square">
            <a:spAutoFit/>
          </a:bodyPr>
          <a:lstStyle/>
          <a:p>
            <a:pPr>
              <a:defRPr/>
            </a:pPr>
            <a:r>
              <a:rPr lang="fr-FR" dirty="0">
                <a:solidFill>
                  <a:schemeClr val="tx1"/>
                </a:solidFill>
                <a:latin typeface="+mn-lt"/>
              </a:rPr>
              <a:t>Arthur Morin</a:t>
            </a:r>
          </a:p>
          <a:p>
            <a:pPr>
              <a:defRPr/>
            </a:pPr>
            <a:r>
              <a:rPr lang="fr-FR" dirty="0">
                <a:solidFill>
                  <a:schemeClr val="tx1"/>
                </a:solidFill>
                <a:latin typeface="+mn-lt"/>
              </a:rPr>
              <a:t>1862</a:t>
            </a:r>
          </a:p>
        </p:txBody>
      </p:sp>
      <p:sp>
        <p:nvSpPr>
          <p:cNvPr id="11" name="Rectangle 10"/>
          <p:cNvSpPr/>
          <p:nvPr/>
        </p:nvSpPr>
        <p:spPr>
          <a:xfrm>
            <a:off x="130174" y="941185"/>
            <a:ext cx="6242050" cy="5632311"/>
          </a:xfrm>
          <a:prstGeom prst="rect">
            <a:avLst/>
          </a:prstGeom>
        </p:spPr>
        <p:txBody>
          <a:bodyPr>
            <a:spAutoFit/>
          </a:bodyPr>
          <a:lstStyle/>
          <a:p>
            <a:r>
              <a:rPr lang="en-US" dirty="0"/>
              <a:t>Given the severity of accidents due to failures in service (for example, the Paris-Versailles train in the 1840s), the author asks "if it would not be prudent to prescribe a limit in the distance traveled, beyond which all the axles of the railway equipment should be repaired or visited carefully. "</a:t>
            </a:r>
            <a:endParaRPr lang="fr-FR" dirty="0"/>
          </a:p>
          <a:p>
            <a:r>
              <a:rPr lang="en-US" dirty="0"/>
              <a:t>The author asks this question to two engineers, Mr. </a:t>
            </a:r>
            <a:r>
              <a:rPr lang="en-US" dirty="0" err="1"/>
              <a:t>Marcoux</a:t>
            </a:r>
            <a:r>
              <a:rPr lang="en-US" dirty="0"/>
              <a:t>, director of the material of the service of the mail coaches, and Mr. </a:t>
            </a:r>
            <a:r>
              <a:rPr lang="en-US" dirty="0" err="1"/>
              <a:t>Arnoux</a:t>
            </a:r>
            <a:r>
              <a:rPr lang="en-US" dirty="0"/>
              <a:t>, administrator of the general messengers. </a:t>
            </a:r>
            <a:r>
              <a:rPr lang="en-US" dirty="0" err="1"/>
              <a:t>Mr</a:t>
            </a:r>
            <a:r>
              <a:rPr lang="en-US" dirty="0"/>
              <a:t> </a:t>
            </a:r>
            <a:r>
              <a:rPr lang="en-US" dirty="0" err="1"/>
              <a:t>Marcoux</a:t>
            </a:r>
            <a:r>
              <a:rPr lang="en-US" dirty="0"/>
              <a:t>, on axles used in prolonged service, does not recognize "any appreciable change in the texture of the grain with what it was at the time of manufacture of the axles. "</a:t>
            </a:r>
            <a:endParaRPr lang="fr-FR" dirty="0"/>
          </a:p>
          <a:p>
            <a:r>
              <a:rPr lang="en-US" dirty="0"/>
              <a:t>Does Mr. </a:t>
            </a:r>
            <a:r>
              <a:rPr lang="en-US" dirty="0" err="1"/>
              <a:t>Marcoux</a:t>
            </a:r>
            <a:r>
              <a:rPr lang="en-US" dirty="0"/>
              <a:t> deny the fatigue of the axles? No !</a:t>
            </a:r>
            <a:endParaRPr lang="fr-FR" dirty="0"/>
          </a:p>
          <a:p>
            <a:r>
              <a:rPr lang="en-US" dirty="0"/>
              <a:t>The latter "thinks, on the contrary, that the vibrations which the axles experience in the high-speed steps deteriorate the iron, without however the grain texture experiences any appreciable change", and that "the axles are less resistant after a long period Service ". Accordingly, the latter "prescribes, in the specifications of the maintenance of the coaches, that the axles of these coaches will be renewed after having provided a course of 60 thousand kilometers</a:t>
            </a:r>
            <a:r>
              <a:rPr lang="en-US" dirty="0" smtClean="0"/>
              <a:t>".</a:t>
            </a:r>
            <a:endParaRPr lang="fr-FR" dirty="0"/>
          </a:p>
        </p:txBody>
      </p:sp>
    </p:spTree>
    <p:extLst>
      <p:ext uri="{BB962C8B-B14F-4D97-AF65-F5344CB8AC3E}">
        <p14:creationId xmlns:p14="http://schemas.microsoft.com/office/powerpoint/2010/main" val="1326123155"/>
      </p:ext>
    </p:extLst>
  </p:cSld>
  <p:clrMapOvr>
    <a:masterClrMapping/>
  </p:clrMapOvr>
</p:sld>
</file>

<file path=ppt/theme/theme1.xml><?xml version="1.0" encoding="utf-8"?>
<a:theme xmlns:a="http://schemas.openxmlformats.org/drawingml/2006/main" name="ensma_ppt_masque_160526">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ensma_ppt_masque_160526</Template>
  <TotalTime>3476</TotalTime>
  <Words>2767</Words>
  <Application>Microsoft Office PowerPoint</Application>
  <PresentationFormat>Affichage à l'écran (4:3)</PresentationFormat>
  <Paragraphs>259</Paragraphs>
  <Slides>59</Slides>
  <Notes>2</Notes>
  <HiddenSlides>0</HiddenSlides>
  <MMClips>3</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4</vt:i4>
      </vt:variant>
      <vt:variant>
        <vt:lpstr>Titres des diapositives</vt:lpstr>
      </vt:variant>
      <vt:variant>
        <vt:i4>59</vt:i4>
      </vt:variant>
    </vt:vector>
  </HeadingPairs>
  <TitlesOfParts>
    <vt:vector size="72" baseType="lpstr">
      <vt:lpstr>ＭＳ Ｐゴシック</vt:lpstr>
      <vt:lpstr>Arial</vt:lpstr>
      <vt:lpstr>Calibri</vt:lpstr>
      <vt:lpstr>Comic Sans MS</vt:lpstr>
      <vt:lpstr>Monotype Sorts</vt:lpstr>
      <vt:lpstr>Symbol</vt:lpstr>
      <vt:lpstr>Times New Roman</vt:lpstr>
      <vt:lpstr>Wingdings</vt:lpstr>
      <vt:lpstr>ensma_ppt_masque_160526</vt:lpstr>
      <vt:lpstr>Document</vt:lpstr>
      <vt:lpstr>Image Photo Editor</vt:lpstr>
      <vt:lpstr>Clip</vt:lpstr>
      <vt:lpstr>Image</vt:lpstr>
      <vt:lpstr>FATIGUE OF MATERIALS &amp; STRUCTURES</vt:lpstr>
      <vt:lpstr>Outline</vt:lpstr>
      <vt:lpstr>INTRODUCTION TO FATIGUE</vt:lpstr>
      <vt:lpstr>Definition</vt:lpstr>
      <vt:lpstr>Timeline of early research history</vt:lpstr>
      <vt:lpstr>Timeline of early research history</vt:lpstr>
      <vt:lpstr>The crash of the Versailles train</vt:lpstr>
      <vt:lpstr>Historic Timeline</vt:lpstr>
      <vt:lpstr>Historic Timeline</vt:lpstr>
      <vt:lpstr>Historic Timeline</vt:lpstr>
      <vt:lpstr>Historic Timeline</vt:lpstr>
      <vt:lpstr>Historic Timeline</vt:lpstr>
      <vt:lpstr>Historic Timeline : « No Highway»</vt:lpstr>
      <vt:lpstr>Comet crashes</vt:lpstr>
      <vt:lpstr>Japan Airlines 123,  Boeing 747 (520 fatalities, 4 wound persons)</vt:lpstr>
      <vt:lpstr>Japan Airlines 123,  Boeing 747 (520 fatalities, 4 wound persons)</vt:lpstr>
      <vt:lpstr>China Airlines 611, 2002 (225 fatalities)</vt:lpstr>
      <vt:lpstr>United Airlines 232 , Sioux City, DC-10, 1989</vt:lpstr>
      <vt:lpstr>United Airlines 232 , Sioux City, DC-10</vt:lpstr>
      <vt:lpstr>American Airlines N330AA, LAX (June, 2nd 2006)</vt:lpstr>
      <vt:lpstr>American Airlines N330AA, LAX (June, 2nd 2006)</vt:lpstr>
      <vt:lpstr>American Airlines N330AA, LAX (June, 2nd 2006)</vt:lpstr>
      <vt:lpstr>Qantas QF 32, 2010 (0 victim)</vt:lpstr>
      <vt:lpstr>Qantas QF 32, 2010 (0 victim)</vt:lpstr>
      <vt:lpstr>Uncontained failure of a GE CF6-80C2B6 engine occurred on a Boeing 767-300 (Oct. 28, 2016)</vt:lpstr>
      <vt:lpstr>ICE Eschede 1998</vt:lpstr>
      <vt:lpstr>ICE Eschede 1998</vt:lpstr>
      <vt:lpstr>Fatigue : still an issue</vt:lpstr>
      <vt:lpstr>Fatigue in practice</vt:lpstr>
      <vt:lpstr>Fatigue in practice</vt:lpstr>
      <vt:lpstr>Microelectonics</vt:lpstr>
      <vt:lpstr>Examples of Fatigue Failure</vt:lpstr>
      <vt:lpstr>Fatigue Damage</vt:lpstr>
      <vt:lpstr>Morphology of a Fatigue Fracture Surface</vt:lpstr>
      <vt:lpstr>Morphology of a Fatigue Fracture Surface</vt:lpstr>
      <vt:lpstr>Pump shaft failure</vt:lpstr>
      <vt:lpstr>Failure of a titanium alloy turbine blade</vt:lpstr>
      <vt:lpstr>High temperature failure blade</vt:lpstr>
      <vt:lpstr>Failure of a land turbine</vt:lpstr>
      <vt:lpstr>Thermal fatigue</vt:lpstr>
      <vt:lpstr>Thermal Fatigue: Failure at a weld joint</vt:lpstr>
      <vt:lpstr>Fatigue Mechanisms</vt:lpstr>
      <vt:lpstr>Fatigue Failure</vt:lpstr>
      <vt:lpstr>Cyclic Deformation and Initiation</vt:lpstr>
      <vt:lpstr>AFM observation of extrusions</vt:lpstr>
      <vt:lpstr>Surface deformation</vt:lpstr>
      <vt:lpstr>Crack initiation sites</vt:lpstr>
      <vt:lpstr>Example of internal initiation: « Fish-eye » failure</vt:lpstr>
      <vt:lpstr>Propagation stages</vt:lpstr>
      <vt:lpstr>Propagation stages</vt:lpstr>
      <vt:lpstr>Design Methodologies</vt:lpstr>
      <vt:lpstr>Industrial approach</vt:lpstr>
      <vt:lpstr>Industrial approach</vt:lpstr>
      <vt:lpstr>Different approaches to predict fatigue life of a component</vt:lpstr>
      <vt:lpstr>Présentation PowerPoint</vt:lpstr>
      <vt:lpstr>Certification A380</vt:lpstr>
      <vt:lpstr>Certification A380</vt:lpstr>
      <vt:lpstr>Design criteria for the A380 fuselage</vt:lpstr>
      <vt:lpstr>Design criteria for the A380 wing</vt:lpstr>
    </vt:vector>
  </TitlesOfParts>
  <Company>ENSMA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Comité Technique d’Etablissement  31 mai 2016</dc:title>
  <dc:creator>BERNARDI Laetitia</dc:creator>
  <cp:lastModifiedBy>HENAFF Gilbert</cp:lastModifiedBy>
  <cp:revision>166</cp:revision>
  <cp:lastPrinted>2016-10-06T19:38:45Z</cp:lastPrinted>
  <dcterms:created xsi:type="dcterms:W3CDTF">2016-05-27T10:09:45Z</dcterms:created>
  <dcterms:modified xsi:type="dcterms:W3CDTF">2018-01-15T19:03:00Z</dcterms:modified>
</cp:coreProperties>
</file>